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rawings/drawing1.xml" ContentType="application/vnd.openxmlformats-officedocument.drawingml.chartshap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chart8.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theme/themeOverride5.xml" ContentType="application/vnd.openxmlformats-officedocument.themeOverride+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theme/themeOverride4.xml" ContentType="application/vnd.openxmlformats-officedocument.themeOverrid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theme/themeOverride3.xml" ContentType="application/vnd.openxmlformats-officedocument.themeOverrid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charts/style8.xml" ContentType="application/vnd.ms-office.chartstyle+xml"/>
  <Override PartName="/ppt/charts/chart10.xml" ContentType="application/vnd.openxmlformats-officedocument.drawingml.chart+xml"/>
  <Override PartName="/ppt/charts/chart9.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32"/>
  </p:notesMasterIdLst>
  <p:sldIdLst>
    <p:sldId id="267" r:id="rId3"/>
    <p:sldId id="2764" r:id="rId4"/>
    <p:sldId id="270" r:id="rId5"/>
    <p:sldId id="2753" r:id="rId6"/>
    <p:sldId id="1407" r:id="rId7"/>
    <p:sldId id="2765" r:id="rId8"/>
    <p:sldId id="2768" r:id="rId9"/>
    <p:sldId id="2769" r:id="rId10"/>
    <p:sldId id="297" r:id="rId11"/>
    <p:sldId id="2758" r:id="rId12"/>
    <p:sldId id="1405" r:id="rId13"/>
    <p:sldId id="1382" r:id="rId14"/>
    <p:sldId id="1321" r:id="rId15"/>
    <p:sldId id="1322" r:id="rId16"/>
    <p:sldId id="2770" r:id="rId17"/>
    <p:sldId id="2760" r:id="rId18"/>
    <p:sldId id="2761" r:id="rId19"/>
    <p:sldId id="2771" r:id="rId20"/>
    <p:sldId id="2772" r:id="rId21"/>
    <p:sldId id="1408" r:id="rId22"/>
    <p:sldId id="257" r:id="rId23"/>
    <p:sldId id="280" r:id="rId24"/>
    <p:sldId id="2773" r:id="rId25"/>
    <p:sldId id="2763" r:id="rId26"/>
    <p:sldId id="334" r:id="rId27"/>
    <p:sldId id="391" r:id="rId28"/>
    <p:sldId id="2028" r:id="rId29"/>
    <p:sldId id="370" r:id="rId30"/>
    <p:sldId id="12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Pepper" initials="JP" lastIdx="3" clrIdx="0">
    <p:extLst>
      <p:ext uri="{19B8F6BF-5375-455C-9EA6-DF929625EA0E}">
        <p15:presenceInfo xmlns:p15="http://schemas.microsoft.com/office/powerpoint/2012/main" userId="S::jpepper@peninsulacleanenergy.com::374213a7-e855-4534-bb38-be742c9fdb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9EBF5"/>
    <a:srgbClr val="2B5FAC"/>
    <a:srgbClr val="367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2827B-E991-49C1-8408-F916D2F02DCD}" v="188" dt="2020-01-07T22:25:37.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autoAdjust="0"/>
    <p:restoredTop sz="90917" autoAdjust="0"/>
  </p:normalViewPr>
  <p:slideViewPr>
    <p:cSldViewPr snapToGrid="0" snapToObjects="1">
      <p:cViewPr varScale="1">
        <p:scale>
          <a:sx n="75" d="100"/>
          <a:sy n="75" d="100"/>
        </p:scale>
        <p:origin x="706"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7F2827B-E991-49C1-8408-F916D2F02DCD}"/>
    <pc:docChg chg="modSld sldOrd">
      <pc:chgData name="" userId="" providerId="" clId="Web-{17F2827B-E991-49C1-8408-F916D2F02DCD}" dt="2020-01-07T22:25:37.018" v="184" actId="14100"/>
      <pc:docMkLst>
        <pc:docMk/>
      </pc:docMkLst>
      <pc:sldChg chg="delSp">
        <pc:chgData name="" userId="" providerId="" clId="Web-{17F2827B-E991-49C1-8408-F916D2F02DCD}" dt="2020-01-07T22:07:11.106" v="31"/>
        <pc:sldMkLst>
          <pc:docMk/>
          <pc:sldMk cId="2283706703" sldId="257"/>
        </pc:sldMkLst>
        <pc:spChg chg="del">
          <ac:chgData name="" userId="" providerId="" clId="Web-{17F2827B-E991-49C1-8408-F916D2F02DCD}" dt="2020-01-07T22:07:11.106" v="31"/>
          <ac:spMkLst>
            <pc:docMk/>
            <pc:sldMk cId="2283706703" sldId="257"/>
            <ac:spMk id="6" creationId="{46086545-EACB-4764-8768-BEDF28CE8121}"/>
          </ac:spMkLst>
        </pc:spChg>
      </pc:sldChg>
      <pc:sldChg chg="delSp">
        <pc:chgData name="" userId="" providerId="" clId="Web-{17F2827B-E991-49C1-8408-F916D2F02DCD}" dt="2020-01-07T22:03:41.495" v="0"/>
        <pc:sldMkLst>
          <pc:docMk/>
          <pc:sldMk cId="3862563122" sldId="270"/>
        </pc:sldMkLst>
        <pc:spChg chg="del">
          <ac:chgData name="" userId="" providerId="" clId="Web-{17F2827B-E991-49C1-8408-F916D2F02DCD}" dt="2020-01-07T22:03:41.495" v="0"/>
          <ac:spMkLst>
            <pc:docMk/>
            <pc:sldMk cId="3862563122" sldId="270"/>
            <ac:spMk id="5" creationId="{BC5973BE-2118-47AF-A5FC-7D80C096B4EF}"/>
          </ac:spMkLst>
        </pc:spChg>
      </pc:sldChg>
      <pc:sldChg chg="delSp">
        <pc:chgData name="" userId="" providerId="" clId="Web-{17F2827B-E991-49C1-8408-F916D2F02DCD}" dt="2020-01-07T22:03:55.073" v="2"/>
        <pc:sldMkLst>
          <pc:docMk/>
          <pc:sldMk cId="2365875210" sldId="1407"/>
        </pc:sldMkLst>
        <pc:spChg chg="del">
          <ac:chgData name="" userId="" providerId="" clId="Web-{17F2827B-E991-49C1-8408-F916D2F02DCD}" dt="2020-01-07T22:03:55.073" v="2"/>
          <ac:spMkLst>
            <pc:docMk/>
            <pc:sldMk cId="2365875210" sldId="1407"/>
            <ac:spMk id="10" creationId="{A9DC23DF-B597-4310-B0CC-210F73D6EED0}"/>
          </ac:spMkLst>
        </pc:spChg>
      </pc:sldChg>
      <pc:sldChg chg="delSp">
        <pc:chgData name="" userId="" providerId="" clId="Web-{17F2827B-E991-49C1-8408-F916D2F02DCD}" dt="2020-01-07T22:06:55.340" v="30"/>
        <pc:sldMkLst>
          <pc:docMk/>
          <pc:sldMk cId="944488563" sldId="1408"/>
        </pc:sldMkLst>
        <pc:spChg chg="del">
          <ac:chgData name="" userId="" providerId="" clId="Web-{17F2827B-E991-49C1-8408-F916D2F02DCD}" dt="2020-01-07T22:06:55.340" v="30"/>
          <ac:spMkLst>
            <pc:docMk/>
            <pc:sldMk cId="944488563" sldId="1408"/>
            <ac:spMk id="10" creationId="{554514E3-07CD-47E4-ABDD-A51227955C1A}"/>
          </ac:spMkLst>
        </pc:spChg>
      </pc:sldChg>
      <pc:sldChg chg="delSp">
        <pc:chgData name="" userId="" providerId="" clId="Web-{17F2827B-E991-49C1-8408-F916D2F02DCD}" dt="2020-01-07T22:03:45.995" v="1"/>
        <pc:sldMkLst>
          <pc:docMk/>
          <pc:sldMk cId="1109695037" sldId="2753"/>
        </pc:sldMkLst>
        <pc:spChg chg="del">
          <ac:chgData name="" userId="" providerId="" clId="Web-{17F2827B-E991-49C1-8408-F916D2F02DCD}" dt="2020-01-07T22:03:45.995" v="1"/>
          <ac:spMkLst>
            <pc:docMk/>
            <pc:sldMk cId="1109695037" sldId="2753"/>
            <ac:spMk id="4" creationId="{63223694-09CF-41A3-B9CD-74C7F7D17756}"/>
          </ac:spMkLst>
        </pc:spChg>
      </pc:sldChg>
      <pc:sldChg chg="delSp">
        <pc:chgData name="" userId="" providerId="" clId="Web-{17F2827B-E991-49C1-8408-F916D2F02DCD}" dt="2020-01-07T22:06:40.777" v="28"/>
        <pc:sldMkLst>
          <pc:docMk/>
          <pc:sldMk cId="2238058749" sldId="2760"/>
        </pc:sldMkLst>
        <pc:spChg chg="del">
          <ac:chgData name="" userId="" providerId="" clId="Web-{17F2827B-E991-49C1-8408-F916D2F02DCD}" dt="2020-01-07T22:06:40.777" v="28"/>
          <ac:spMkLst>
            <pc:docMk/>
            <pc:sldMk cId="2238058749" sldId="2760"/>
            <ac:spMk id="5" creationId="{A8EE7788-29A8-44B8-9ABA-F1508AF7056B}"/>
          </ac:spMkLst>
        </pc:spChg>
      </pc:sldChg>
      <pc:sldChg chg="delSp">
        <pc:chgData name="" userId="" providerId="" clId="Web-{17F2827B-E991-49C1-8408-F916D2F02DCD}" dt="2020-01-07T22:06:44.809" v="29"/>
        <pc:sldMkLst>
          <pc:docMk/>
          <pc:sldMk cId="3602555022" sldId="2761"/>
        </pc:sldMkLst>
        <pc:spChg chg="del">
          <ac:chgData name="" userId="" providerId="" clId="Web-{17F2827B-E991-49C1-8408-F916D2F02DCD}" dt="2020-01-07T22:06:44.809" v="29"/>
          <ac:spMkLst>
            <pc:docMk/>
            <pc:sldMk cId="3602555022" sldId="2761"/>
            <ac:spMk id="5" creationId="{E604F9C7-C019-4DC3-9F34-C9017EC9427C}"/>
          </ac:spMkLst>
        </pc:spChg>
      </pc:sldChg>
      <pc:sldChg chg="delSp">
        <pc:chgData name="" userId="" providerId="" clId="Web-{17F2827B-E991-49C1-8408-F916D2F02DCD}" dt="2020-01-07T22:04:12.527" v="4"/>
        <pc:sldMkLst>
          <pc:docMk/>
          <pc:sldMk cId="2860588862" sldId="2765"/>
        </pc:sldMkLst>
        <pc:spChg chg="del">
          <ac:chgData name="" userId="" providerId="" clId="Web-{17F2827B-E991-49C1-8408-F916D2F02DCD}" dt="2020-01-07T22:04:12.527" v="4"/>
          <ac:spMkLst>
            <pc:docMk/>
            <pc:sldMk cId="2860588862" sldId="2765"/>
            <ac:spMk id="4" creationId="{63223694-09CF-41A3-B9CD-74C7F7D17756}"/>
          </ac:spMkLst>
        </pc:spChg>
        <pc:spChg chg="del">
          <ac:chgData name="" userId="" providerId="" clId="Web-{17F2827B-E991-49C1-8408-F916D2F02DCD}" dt="2020-01-07T22:04:00.011" v="3"/>
          <ac:spMkLst>
            <pc:docMk/>
            <pc:sldMk cId="2860588862" sldId="2765"/>
            <ac:spMk id="11" creationId="{19A254AA-F6EB-4C0B-A76C-BF61CEDB05C2}"/>
          </ac:spMkLst>
        </pc:spChg>
      </pc:sldChg>
      <pc:sldChg chg="modSp">
        <pc:chgData name="" userId="" providerId="" clId="Web-{17F2827B-E991-49C1-8408-F916D2F02DCD}" dt="2020-01-07T22:05:08.636" v="27" actId="1076"/>
        <pc:sldMkLst>
          <pc:docMk/>
          <pc:sldMk cId="1794517576" sldId="2768"/>
        </pc:sldMkLst>
        <pc:spChg chg="mod">
          <ac:chgData name="" userId="" providerId="" clId="Web-{17F2827B-E991-49C1-8408-F916D2F02DCD}" dt="2020-01-07T22:04:58.636" v="22" actId="1076"/>
          <ac:spMkLst>
            <pc:docMk/>
            <pc:sldMk cId="1794517576" sldId="2768"/>
            <ac:spMk id="9" creationId="{D02ADE37-598D-45B9-B297-DED17B7EE603}"/>
          </ac:spMkLst>
        </pc:spChg>
        <pc:spChg chg="mod">
          <ac:chgData name="" userId="" providerId="" clId="Web-{17F2827B-E991-49C1-8408-F916D2F02DCD}" dt="2020-01-07T22:05:08.636" v="27" actId="1076"/>
          <ac:spMkLst>
            <pc:docMk/>
            <pc:sldMk cId="1794517576" sldId="2768"/>
            <ac:spMk id="10" creationId="{8FF7CDA5-20A4-415F-934B-129C4519B760}"/>
          </ac:spMkLst>
        </pc:spChg>
        <pc:spChg chg="mod">
          <ac:chgData name="" userId="" providerId="" clId="Web-{17F2827B-E991-49C1-8408-F916D2F02DCD}" dt="2020-01-07T22:04:49.824" v="18" actId="1076"/>
          <ac:spMkLst>
            <pc:docMk/>
            <pc:sldMk cId="1794517576" sldId="2768"/>
            <ac:spMk id="11" creationId="{F79010C7-1449-4FAA-89DE-2CA3A8AEE61D}"/>
          </ac:spMkLst>
        </pc:spChg>
        <pc:spChg chg="mod">
          <ac:chgData name="" userId="" providerId="" clId="Web-{17F2827B-E991-49C1-8408-F916D2F02DCD}" dt="2020-01-07T22:04:29.870" v="9" actId="1076"/>
          <ac:spMkLst>
            <pc:docMk/>
            <pc:sldMk cId="1794517576" sldId="2768"/>
            <ac:spMk id="15" creationId="{C3351CC8-3D62-4D4D-A15E-26BE3F47905C}"/>
          </ac:spMkLst>
        </pc:spChg>
        <pc:picChg chg="mod">
          <ac:chgData name="" userId="" providerId="" clId="Web-{17F2827B-E991-49C1-8408-F916D2F02DCD}" dt="2020-01-07T22:05:05.464" v="26" actId="1076"/>
          <ac:picMkLst>
            <pc:docMk/>
            <pc:sldMk cId="1794517576" sldId="2768"/>
            <ac:picMk id="5" creationId="{FF1355D9-48C2-46F7-826F-D485BB6149F2}"/>
          </ac:picMkLst>
        </pc:picChg>
        <pc:picChg chg="mod">
          <ac:chgData name="" userId="" providerId="" clId="Web-{17F2827B-E991-49C1-8408-F916D2F02DCD}" dt="2020-01-07T22:05:02.136" v="24" actId="1076"/>
          <ac:picMkLst>
            <pc:docMk/>
            <pc:sldMk cId="1794517576" sldId="2768"/>
            <ac:picMk id="6" creationId="{D23863DD-B7F3-4E89-9E66-B516373F4C79}"/>
          </ac:picMkLst>
        </pc:picChg>
        <pc:picChg chg="mod">
          <ac:chgData name="" userId="" providerId="" clId="Web-{17F2827B-E991-49C1-8408-F916D2F02DCD}" dt="2020-01-07T22:04:56.589" v="21" actId="1076"/>
          <ac:picMkLst>
            <pc:docMk/>
            <pc:sldMk cId="1794517576" sldId="2768"/>
            <ac:picMk id="7" creationId="{41463808-022A-4B81-99D8-F4EBCF1D1B37}"/>
          </ac:picMkLst>
        </pc:picChg>
        <pc:picChg chg="mod">
          <ac:chgData name="" userId="" providerId="" clId="Web-{17F2827B-E991-49C1-8408-F916D2F02DCD}" dt="2020-01-07T22:04:54.870" v="20" actId="14100"/>
          <ac:picMkLst>
            <pc:docMk/>
            <pc:sldMk cId="1794517576" sldId="2768"/>
            <ac:picMk id="8" creationId="{6123AD23-3F12-4F13-91F6-753AB5281E0F}"/>
          </ac:picMkLst>
        </pc:picChg>
        <pc:picChg chg="mod">
          <ac:chgData name="" userId="" providerId="" clId="Web-{17F2827B-E991-49C1-8408-F916D2F02DCD}" dt="2020-01-07T22:04:46.949" v="17" actId="1076"/>
          <ac:picMkLst>
            <pc:docMk/>
            <pc:sldMk cId="1794517576" sldId="2768"/>
            <ac:picMk id="12" creationId="{F2571659-0B6A-459A-B9E1-E7E86DC42935}"/>
          </ac:picMkLst>
        </pc:picChg>
        <pc:picChg chg="mod">
          <ac:chgData name="" userId="" providerId="" clId="Web-{17F2827B-E991-49C1-8408-F916D2F02DCD}" dt="2020-01-07T22:04:35.589" v="12" actId="1076"/>
          <ac:picMkLst>
            <pc:docMk/>
            <pc:sldMk cId="1794517576" sldId="2768"/>
            <ac:picMk id="13" creationId="{A899C28D-4E01-4B1C-8F60-6370E983BD39}"/>
          </ac:picMkLst>
        </pc:picChg>
        <pc:picChg chg="mod">
          <ac:chgData name="" userId="" providerId="" clId="Web-{17F2827B-E991-49C1-8408-F916D2F02DCD}" dt="2020-01-07T22:04:31.433" v="10" actId="1076"/>
          <ac:picMkLst>
            <pc:docMk/>
            <pc:sldMk cId="1794517576" sldId="2768"/>
            <ac:picMk id="14" creationId="{49685A40-1A4D-400F-9DCE-988DC8DF38D8}"/>
          </ac:picMkLst>
        </pc:picChg>
        <pc:picChg chg="mod">
          <ac:chgData name="" userId="" providerId="" clId="Web-{17F2827B-E991-49C1-8408-F916D2F02DCD}" dt="2020-01-07T22:04:44.370" v="16" actId="14100"/>
          <ac:picMkLst>
            <pc:docMk/>
            <pc:sldMk cId="1794517576" sldId="2768"/>
            <ac:picMk id="16" creationId="{6EB45CA5-2FEF-4F6C-B946-04A1D940C9B6}"/>
          </ac:picMkLst>
        </pc:picChg>
      </pc:sldChg>
      <pc:sldChg chg="addSp delSp modSp ord">
        <pc:chgData name="" userId="" providerId="" clId="Web-{17F2827B-E991-49C1-8408-F916D2F02DCD}" dt="2020-01-07T22:24:16.252" v="173" actId="20577"/>
        <pc:sldMkLst>
          <pc:docMk/>
          <pc:sldMk cId="3089153267" sldId="2770"/>
        </pc:sldMkLst>
        <pc:spChg chg="del">
          <ac:chgData name="" userId="" providerId="" clId="Web-{17F2827B-E991-49C1-8408-F916D2F02DCD}" dt="2020-01-07T22:17:00.234" v="39"/>
          <ac:spMkLst>
            <pc:docMk/>
            <pc:sldMk cId="3089153267" sldId="2770"/>
            <ac:spMk id="5" creationId="{15D656E1-8A5B-4C7F-A388-0FE0A0E60C09}"/>
          </ac:spMkLst>
        </pc:spChg>
        <pc:spChg chg="add mod">
          <ac:chgData name="" userId="" providerId="" clId="Web-{17F2827B-E991-49C1-8408-F916D2F02DCD}" dt="2020-01-07T22:23:31.377" v="150" actId="20577"/>
          <ac:spMkLst>
            <pc:docMk/>
            <pc:sldMk cId="3089153267" sldId="2770"/>
            <ac:spMk id="8" creationId="{9778E695-EB76-48D8-B738-388320BFAAB9}"/>
          </ac:spMkLst>
        </pc:spChg>
        <pc:spChg chg="add mod">
          <ac:chgData name="" userId="" providerId="" clId="Web-{17F2827B-E991-49C1-8408-F916D2F02DCD}" dt="2020-01-07T22:24:16.252" v="173" actId="20577"/>
          <ac:spMkLst>
            <pc:docMk/>
            <pc:sldMk cId="3089153267" sldId="2770"/>
            <ac:spMk id="9" creationId="{8DD973DD-8B5A-42CF-AD59-F72C570422CA}"/>
          </ac:spMkLst>
        </pc:spChg>
        <pc:picChg chg="del">
          <ac:chgData name="" userId="" providerId="" clId="Web-{17F2827B-E991-49C1-8408-F916D2F02DCD}" dt="2020-01-07T22:16:44.765" v="32"/>
          <ac:picMkLst>
            <pc:docMk/>
            <pc:sldMk cId="3089153267" sldId="2770"/>
            <ac:picMk id="3" creationId="{DA31400E-224C-4331-9269-5AF3D10949A0}"/>
          </ac:picMkLst>
        </pc:picChg>
        <pc:picChg chg="add mod">
          <ac:chgData name="" userId="" providerId="" clId="Web-{17F2827B-E991-49C1-8408-F916D2F02DCD}" dt="2020-01-07T22:17:10.249" v="40" actId="1076"/>
          <ac:picMkLst>
            <pc:docMk/>
            <pc:sldMk cId="3089153267" sldId="2770"/>
            <ac:picMk id="4" creationId="{A3C71732-BF01-4FD7-B3B0-FD95AA2339A7}"/>
          </ac:picMkLst>
        </pc:picChg>
      </pc:sldChg>
      <pc:sldChg chg="modSp">
        <pc:chgData name="" userId="" providerId="" clId="Web-{17F2827B-E991-49C1-8408-F916D2F02DCD}" dt="2020-01-07T22:25:37.018" v="184" actId="14100"/>
        <pc:sldMkLst>
          <pc:docMk/>
          <pc:sldMk cId="2372784174" sldId="2771"/>
        </pc:sldMkLst>
        <pc:spChg chg="mod">
          <ac:chgData name="" userId="" providerId="" clId="Web-{17F2827B-E991-49C1-8408-F916D2F02DCD}" dt="2020-01-07T22:25:37.018" v="184" actId="14100"/>
          <ac:spMkLst>
            <pc:docMk/>
            <pc:sldMk cId="2372784174" sldId="2771"/>
            <ac:spMk id="4" creationId="{B6BD9F8D-571D-4DD9-BC10-588FE8473E3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oleObject" Target="file:///C:\Users\pdelforge\Dropbox%20(NRDC)\SHARED\Building%20Decarbonization\Costs\Gas%20and%20electric%20rate%20tracking.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a:t>Energy Efficiency Comparison of Technology </a:t>
            </a:r>
          </a:p>
          <a:p>
            <a:pPr>
              <a:defRPr/>
            </a:pPr>
            <a:r>
              <a:rPr lang="en-US"/>
              <a:t>Typical Energy Factors</a:t>
            </a:r>
          </a:p>
        </c:rich>
      </c:tx>
      <c:layout>
        <c:manualLayout>
          <c:xMode val="edge"/>
          <c:yMode val="edge"/>
          <c:x val="0.13884662639541703"/>
          <c:y val="2.851660583950679E-5"/>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083-4686-B405-78106B74BD1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083-4686-B405-78106B74BD11}"/>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1083-4686-B405-78106B74BD11}"/>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Sheet1!$B$20:$B$22</c:f>
              <c:strCache>
                <c:ptCount val="3"/>
                <c:pt idx="0">
                  <c:v>Natural Gas</c:v>
                </c:pt>
                <c:pt idx="1">
                  <c:v>Heat Pump</c:v>
                </c:pt>
                <c:pt idx="2">
                  <c:v>Electric Resistance</c:v>
                </c:pt>
              </c:strCache>
            </c:strRef>
          </c:cat>
          <c:val>
            <c:numRef>
              <c:f>Sheet1!$C$20:$C$22</c:f>
              <c:numCache>
                <c:formatCode>General</c:formatCode>
                <c:ptCount val="3"/>
                <c:pt idx="0">
                  <c:v>0.8</c:v>
                </c:pt>
                <c:pt idx="1">
                  <c:v>3.5</c:v>
                </c:pt>
                <c:pt idx="2">
                  <c:v>1</c:v>
                </c:pt>
              </c:numCache>
            </c:numRef>
          </c:val>
          <c:extLst>
            <c:ext xmlns:c16="http://schemas.microsoft.com/office/drawing/2014/chart" uri="{C3380CC4-5D6E-409C-BE32-E72D297353CC}">
              <c16:uniqueId val="{00000006-1083-4686-B405-78106B74BD11}"/>
            </c:ext>
          </c:extLst>
        </c:ser>
        <c:dLbls>
          <c:showLegendKey val="0"/>
          <c:showVal val="0"/>
          <c:showCatName val="0"/>
          <c:showSerName val="0"/>
          <c:showPercent val="0"/>
          <c:showBubbleSize val="0"/>
        </c:dLbls>
        <c:gapWidth val="30"/>
        <c:axId val="45280640"/>
        <c:axId val="45282432"/>
      </c:barChart>
      <c:catAx>
        <c:axId val="45280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5282432"/>
        <c:crosses val="autoZero"/>
        <c:auto val="1"/>
        <c:lblAlgn val="ctr"/>
        <c:lblOffset val="100"/>
        <c:noMultiLvlLbl val="0"/>
      </c:catAx>
      <c:valAx>
        <c:axId val="45282432"/>
        <c:scaling>
          <c:orientation val="minMax"/>
        </c:scaling>
        <c:delete val="1"/>
        <c:axPos val="t"/>
        <c:numFmt formatCode="General" sourceLinked="1"/>
        <c:majorTickMark val="none"/>
        <c:minorTickMark val="none"/>
        <c:tickLblPos val="nextTo"/>
        <c:crossAx val="45280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4472C4"/>
              </a:solidFill>
              <a:ln w="19050">
                <a:solidFill>
                  <a:schemeClr val="lt1"/>
                </a:solidFill>
              </a:ln>
              <a:effectLst/>
            </c:spPr>
            <c:extLst>
              <c:ext xmlns:c16="http://schemas.microsoft.com/office/drawing/2014/chart" uri="{C3380CC4-5D6E-409C-BE32-E72D297353CC}">
                <c16:uniqueId val="{00000001-62DA-4CA5-9FC3-531CDF33FED8}"/>
              </c:ext>
            </c:extLst>
          </c:dPt>
          <c:dPt>
            <c:idx val="1"/>
            <c:bubble3D val="0"/>
            <c:spPr>
              <a:solidFill>
                <a:srgbClr val="5B9BD5"/>
              </a:solidFill>
              <a:ln w="19050">
                <a:solidFill>
                  <a:schemeClr val="lt1"/>
                </a:solidFill>
              </a:ln>
              <a:effectLst/>
            </c:spPr>
            <c:extLst>
              <c:ext xmlns:c16="http://schemas.microsoft.com/office/drawing/2014/chart" uri="{C3380CC4-5D6E-409C-BE32-E72D297353CC}">
                <c16:uniqueId val="{00000003-62DA-4CA5-9FC3-531CDF33FED8}"/>
              </c:ext>
            </c:extLst>
          </c:dPt>
          <c:val>
            <c:numRef>
              <c:f>Sheet1!$K$4:$K$5</c:f>
              <c:numCache>
                <c:formatCode>General</c:formatCode>
                <c:ptCount val="2"/>
                <c:pt idx="0">
                  <c:v>25</c:v>
                </c:pt>
                <c:pt idx="1">
                  <c:v>75</c:v>
                </c:pt>
              </c:numCache>
            </c:numRef>
          </c:val>
          <c:extLst>
            <c:ext xmlns:c16="http://schemas.microsoft.com/office/drawing/2014/chart" uri="{C3380CC4-5D6E-409C-BE32-E72D297353CC}">
              <c16:uniqueId val="{00000004-62DA-4CA5-9FC3-531CDF33FED8}"/>
            </c:ext>
          </c:extLst>
        </c:ser>
        <c:dLbls>
          <c:showLegendKey val="0"/>
          <c:showVal val="0"/>
          <c:showCatName val="0"/>
          <c:showSerName val="0"/>
          <c:showPercent val="0"/>
          <c:showBubbleSize val="0"/>
          <c:showLeaderLines val="0"/>
        </c:dLbls>
        <c:firstSliceAng val="27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279989"/>
              </a:solidFill>
              <a:ln w="19050">
                <a:solidFill>
                  <a:schemeClr val="lt1"/>
                </a:solidFill>
              </a:ln>
              <a:effectLst/>
            </c:spPr>
            <c:extLst>
              <c:ext xmlns:c16="http://schemas.microsoft.com/office/drawing/2014/chart" uri="{C3380CC4-5D6E-409C-BE32-E72D297353CC}">
                <c16:uniqueId val="{00000001-20DE-4AC5-8FDF-F9585E809173}"/>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20DE-4AC5-8FDF-F9585E809173}"/>
              </c:ext>
            </c:extLst>
          </c:dPt>
          <c:dLbls>
            <c:dLbl>
              <c:idx val="1"/>
              <c:delete val="1"/>
              <c:extLst>
                <c:ext xmlns:c15="http://schemas.microsoft.com/office/drawing/2012/chart" uri="{CE6537A1-D6FC-4f65-9D91-7224C49458BB}"/>
                <c:ext xmlns:c16="http://schemas.microsoft.com/office/drawing/2014/chart" uri="{C3380CC4-5D6E-409C-BE32-E72D297353CC}">
                  <c16:uniqueId val="{00000003-20DE-4AC5-8FDF-F9585E80917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val>
            <c:numRef>
              <c:f>Sheet1!$G$4:$G$5</c:f>
              <c:numCache>
                <c:formatCode>General</c:formatCode>
                <c:ptCount val="2"/>
                <c:pt idx="0">
                  <c:v>6</c:v>
                </c:pt>
                <c:pt idx="1">
                  <c:v>94</c:v>
                </c:pt>
              </c:numCache>
            </c:numRef>
          </c:val>
          <c:extLst>
            <c:ext xmlns:c16="http://schemas.microsoft.com/office/drawing/2014/chart" uri="{C3380CC4-5D6E-409C-BE32-E72D297353CC}">
              <c16:uniqueId val="{00000004-20DE-4AC5-8FDF-F9585E809173}"/>
            </c:ext>
          </c:extLst>
        </c:ser>
        <c:dLbls>
          <c:showLegendKey val="0"/>
          <c:showVal val="0"/>
          <c:showCatName val="0"/>
          <c:showSerName val="0"/>
          <c:showPercent val="0"/>
          <c:showBubbleSize val="0"/>
          <c:showLeaderLines val="0"/>
        </c:dLbls>
        <c:firstSliceAng val="2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C7AAC"/>
              </a:solidFill>
              <a:ln w="19050">
                <a:solidFill>
                  <a:schemeClr val="lt1"/>
                </a:solidFill>
              </a:ln>
              <a:effectLst/>
            </c:spPr>
            <c:extLst>
              <c:ext xmlns:c16="http://schemas.microsoft.com/office/drawing/2014/chart" uri="{C3380CC4-5D6E-409C-BE32-E72D297353CC}">
                <c16:uniqueId val="{00000001-B8B3-4D7E-99F0-FA39713D2737}"/>
              </c:ext>
            </c:extLst>
          </c:dPt>
          <c:dPt>
            <c:idx val="1"/>
            <c:bubble3D val="0"/>
            <c:spPr>
              <a:solidFill>
                <a:srgbClr val="5B9BD5"/>
              </a:solidFill>
              <a:ln w="19050">
                <a:solidFill>
                  <a:schemeClr val="lt1"/>
                </a:solidFill>
              </a:ln>
              <a:effectLst/>
            </c:spPr>
            <c:extLst>
              <c:ext xmlns:c16="http://schemas.microsoft.com/office/drawing/2014/chart" uri="{C3380CC4-5D6E-409C-BE32-E72D297353CC}">
                <c16:uniqueId val="{00000003-B8B3-4D7E-99F0-FA39713D2737}"/>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B8B3-4D7E-99F0-FA39713D2737}"/>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B8B3-4D7E-99F0-FA39713D2737}"/>
              </c:ext>
            </c:extLst>
          </c:dPt>
          <c:dLbls>
            <c:dLbl>
              <c:idx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B8B3-4D7E-99F0-FA39713D2737}"/>
                </c:ext>
              </c:extLst>
            </c:dLbl>
            <c:dLbl>
              <c:idx val="1"/>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B8B3-4D7E-99F0-FA39713D2737}"/>
                </c:ext>
              </c:extLst>
            </c:dLbl>
            <c:dLbl>
              <c:idx val="2"/>
              <c:layout>
                <c:manualLayout>
                  <c:x val="-0.10303313648293966"/>
                  <c:y val="-0.19788641003207935"/>
                </c:manualLayout>
              </c:layout>
              <c:tx>
                <c:rich>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fld id="{2F2DDDDB-9707-41CD-8583-188B83B8DBE2}" type="PERCENTAGE">
                      <a:rPr lang="en-US" baseline="0" smtClean="0"/>
                      <a:pPr>
                        <a:defRPr>
                          <a:solidFill>
                            <a:schemeClr val="bg1"/>
                          </a:solidFill>
                        </a:defRPr>
                      </a:pPr>
                      <a:t>[PERCENTAGE]</a:t>
                    </a:fld>
                    <a:endParaRPr lang="en-US"/>
                  </a:p>
                </c:rich>
              </c:tx>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8B3-4D7E-99F0-FA39713D2737}"/>
                </c:ext>
              </c:extLst>
            </c:dLbl>
            <c:dLbl>
              <c:idx val="3"/>
              <c:delete val="1"/>
              <c:extLst>
                <c:ext xmlns:c15="http://schemas.microsoft.com/office/drawing/2012/chart" uri="{CE6537A1-D6FC-4f65-9D91-7224C49458BB}"/>
                <c:ext xmlns:c16="http://schemas.microsoft.com/office/drawing/2014/chart" uri="{C3380CC4-5D6E-409C-BE32-E72D297353CC}">
                  <c16:uniqueId val="{00000007-B8B3-4D7E-99F0-FA39713D2737}"/>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Sheet1!$M$4:$M$7</c:f>
              <c:strCache>
                <c:ptCount val="4"/>
                <c:pt idx="0">
                  <c:v>Level 2 Charger</c:v>
                </c:pt>
                <c:pt idx="1">
                  <c:v>Level 1 EV Ready</c:v>
                </c:pt>
                <c:pt idx="2">
                  <c:v>EV Capable</c:v>
                </c:pt>
                <c:pt idx="3">
                  <c:v>Nothing</c:v>
                </c:pt>
              </c:strCache>
            </c:strRef>
          </c:cat>
          <c:val>
            <c:numRef>
              <c:f>Sheet1!$N$4:$N$7</c:f>
              <c:numCache>
                <c:formatCode>0%</c:formatCode>
                <c:ptCount val="4"/>
                <c:pt idx="0">
                  <c:v>0.1</c:v>
                </c:pt>
                <c:pt idx="1">
                  <c:v>0.1</c:v>
                </c:pt>
                <c:pt idx="2">
                  <c:v>0.30000000000000004</c:v>
                </c:pt>
                <c:pt idx="3">
                  <c:v>0.5</c:v>
                </c:pt>
              </c:numCache>
            </c:numRef>
          </c:val>
          <c:extLst>
            <c:ext xmlns:c16="http://schemas.microsoft.com/office/drawing/2014/chart" uri="{C3380CC4-5D6E-409C-BE32-E72D297353CC}">
              <c16:uniqueId val="{00000008-B8B3-4D7E-99F0-FA39713D2737}"/>
            </c:ext>
          </c:extLst>
        </c:ser>
        <c:dLbls>
          <c:showLegendKey val="0"/>
          <c:showVal val="0"/>
          <c:showCatName val="1"/>
          <c:showSerName val="0"/>
          <c:showPercent val="1"/>
          <c:showBubbleSize val="0"/>
          <c:showLeaderLines val="1"/>
        </c:dLbls>
        <c:firstSliceAng val="2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C7AAC"/>
              </a:solidFill>
              <a:ln w="19050">
                <a:solidFill>
                  <a:schemeClr val="lt1"/>
                </a:solidFill>
              </a:ln>
              <a:effectLst/>
            </c:spPr>
            <c:extLst>
              <c:ext xmlns:c16="http://schemas.microsoft.com/office/drawing/2014/chart" uri="{C3380CC4-5D6E-409C-BE32-E72D297353CC}">
                <c16:uniqueId val="{00000001-D957-4C26-90E4-F1E0E90B5725}"/>
              </c:ext>
            </c:extLst>
          </c:dPt>
          <c:dPt>
            <c:idx val="1"/>
            <c:bubble3D val="0"/>
            <c:spPr>
              <a:solidFill>
                <a:srgbClr val="5B9BD5"/>
              </a:solidFill>
              <a:ln w="19050">
                <a:solidFill>
                  <a:schemeClr val="lt1"/>
                </a:solidFill>
              </a:ln>
              <a:effectLst/>
            </c:spPr>
            <c:extLst>
              <c:ext xmlns:c16="http://schemas.microsoft.com/office/drawing/2014/chart" uri="{C3380CC4-5D6E-409C-BE32-E72D297353CC}">
                <c16:uniqueId val="{00000003-D957-4C26-90E4-F1E0E90B5725}"/>
              </c:ext>
            </c:extLst>
          </c:dPt>
          <c:dPt>
            <c:idx val="2"/>
            <c:bubble3D val="0"/>
            <c:spPr>
              <a:solidFill>
                <a:srgbClr val="BFBFBF"/>
              </a:solidFill>
              <a:ln w="19050">
                <a:solidFill>
                  <a:schemeClr val="lt1"/>
                </a:solidFill>
              </a:ln>
              <a:effectLst/>
            </c:spPr>
            <c:extLst>
              <c:ext xmlns:c16="http://schemas.microsoft.com/office/drawing/2014/chart" uri="{C3380CC4-5D6E-409C-BE32-E72D297353CC}">
                <c16:uniqueId val="{00000005-D957-4C26-90E4-F1E0E90B5725}"/>
              </c:ext>
            </c:extLst>
          </c:dPt>
          <c:dLbls>
            <c:dLbl>
              <c:idx val="0"/>
              <c:layout>
                <c:manualLayout>
                  <c:x val="-1.3291338582677267E-2"/>
                  <c:y val="1.099044911052785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957-4C26-90E4-F1E0E90B5725}"/>
                </c:ext>
              </c:extLst>
            </c:dLbl>
            <c:dLbl>
              <c:idx val="1"/>
              <c:layout>
                <c:manualLayout>
                  <c:x val="-9.1609798775154141E-3"/>
                  <c:y val="1.463327500729075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957-4C26-90E4-F1E0E90B5725}"/>
                </c:ext>
              </c:extLst>
            </c:dLbl>
            <c:dLbl>
              <c:idx val="2"/>
              <c:delete val="1"/>
              <c:extLst>
                <c:ext xmlns:c15="http://schemas.microsoft.com/office/drawing/2012/chart" uri="{CE6537A1-D6FC-4f65-9D91-7224C49458BB}"/>
                <c:ext xmlns:c16="http://schemas.microsoft.com/office/drawing/2014/chart" uri="{C3380CC4-5D6E-409C-BE32-E72D297353CC}">
                  <c16:uniqueId val="{00000005-D957-4C26-90E4-F1E0E90B572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Sheet1!$P$4:$P$6</c:f>
              <c:strCache>
                <c:ptCount val="3"/>
                <c:pt idx="0">
                  <c:v>Level 2 Charger</c:v>
                </c:pt>
                <c:pt idx="1">
                  <c:v>Level 1 EV Ready</c:v>
                </c:pt>
                <c:pt idx="2">
                  <c:v>Nothing</c:v>
                </c:pt>
              </c:strCache>
            </c:strRef>
          </c:cat>
          <c:val>
            <c:numRef>
              <c:f>Sheet1!$Q$4:$Q$6</c:f>
              <c:numCache>
                <c:formatCode>0%</c:formatCode>
                <c:ptCount val="3"/>
                <c:pt idx="0">
                  <c:v>6.0000000000000005E-2</c:v>
                </c:pt>
                <c:pt idx="1">
                  <c:v>0.05</c:v>
                </c:pt>
                <c:pt idx="2">
                  <c:v>0.9</c:v>
                </c:pt>
              </c:numCache>
            </c:numRef>
          </c:val>
          <c:extLst>
            <c:ext xmlns:c16="http://schemas.microsoft.com/office/drawing/2014/chart" uri="{C3380CC4-5D6E-409C-BE32-E72D297353CC}">
              <c16:uniqueId val="{00000006-D957-4C26-90E4-F1E0E90B5725}"/>
            </c:ext>
          </c:extLst>
        </c:ser>
        <c:dLbls>
          <c:showLegendKey val="0"/>
          <c:showVal val="0"/>
          <c:showCatName val="1"/>
          <c:showSerName val="0"/>
          <c:showPercent val="1"/>
          <c:showBubbleSize val="0"/>
          <c:showLeaderLines val="1"/>
        </c:dLbls>
        <c:firstSliceAng val="5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baseline="0">
                <a:solidFill>
                  <a:schemeClr val="dk1">
                    <a:lumMod val="75000"/>
                    <a:lumOff val="25000"/>
                  </a:schemeClr>
                </a:solidFill>
                <a:latin typeface="+mn-lt"/>
                <a:ea typeface="+mn-ea"/>
                <a:cs typeface="+mn-cs"/>
              </a:defRPr>
            </a:pPr>
            <a:r>
              <a:rPr lang="en-US" dirty="0"/>
              <a:t>CA Residential Gas and Electricity Prices</a:t>
            </a:r>
          </a:p>
        </c:rich>
      </c:tx>
      <c:overlay val="0"/>
      <c:spPr>
        <a:noFill/>
        <a:ln>
          <a:noFill/>
        </a:ln>
        <a:effectLst/>
      </c:spPr>
      <c:txPr>
        <a:bodyPr rot="0" spcFirstLastPara="1" vertOverflow="ellipsis" vert="horz" wrap="square" anchor="ctr" anchorCtr="1"/>
        <a:lstStyle/>
        <a:p>
          <a:pPr>
            <a:defRPr sz="126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Analysis!$R$3</c:f>
              <c:strCache>
                <c:ptCount val="1"/>
                <c:pt idx="0">
                  <c:v>Gas</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anchor="ctr" anchorCtr="1"/>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Analysis!$Q$15:$Q$21</c:f>
              <c:numCache>
                <c:formatCode>General</c:formatCode>
                <c:ptCount val="7"/>
                <c:pt idx="0">
                  <c:v>2012</c:v>
                </c:pt>
                <c:pt idx="1">
                  <c:v>2013</c:v>
                </c:pt>
                <c:pt idx="2">
                  <c:v>2014</c:v>
                </c:pt>
                <c:pt idx="3">
                  <c:v>2015</c:v>
                </c:pt>
                <c:pt idx="4">
                  <c:v>2016</c:v>
                </c:pt>
                <c:pt idx="5">
                  <c:v>2017</c:v>
                </c:pt>
                <c:pt idx="6">
                  <c:v>2018</c:v>
                </c:pt>
              </c:numCache>
            </c:numRef>
          </c:cat>
          <c:val>
            <c:numRef>
              <c:f>Analysis!$R$15:$R$21</c:f>
              <c:numCache>
                <c:formatCode>0</c:formatCode>
                <c:ptCount val="7"/>
                <c:pt idx="0">
                  <c:v>100</c:v>
                </c:pt>
                <c:pt idx="1">
                  <c:v>109.61486909123404</c:v>
                </c:pt>
                <c:pt idx="2">
                  <c:v>125.7260298454115</c:v>
                </c:pt>
                <c:pt idx="3">
                  <c:v>122.60745241712094</c:v>
                </c:pt>
                <c:pt idx="4">
                  <c:v>128.0403895987848</c:v>
                </c:pt>
                <c:pt idx="5">
                  <c:v>133.50013403627918</c:v>
                </c:pt>
                <c:pt idx="6">
                  <c:v>131.06311077895387</c:v>
                </c:pt>
              </c:numCache>
            </c:numRef>
          </c:val>
          <c:smooth val="0"/>
          <c:extLst>
            <c:ext xmlns:c16="http://schemas.microsoft.com/office/drawing/2014/chart" uri="{C3380CC4-5D6E-409C-BE32-E72D297353CC}">
              <c16:uniqueId val="{00000000-BD79-4695-BFC2-DF8B8734A662}"/>
            </c:ext>
          </c:extLst>
        </c:ser>
        <c:ser>
          <c:idx val="1"/>
          <c:order val="1"/>
          <c:tx>
            <c:strRef>
              <c:f>Analysis!$S$3</c:f>
              <c:strCache>
                <c:ptCount val="1"/>
                <c:pt idx="0">
                  <c:v>Electricity</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anchor="ctr" anchorCtr="1"/>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Analysis!$Q$15:$Q$21</c:f>
              <c:numCache>
                <c:formatCode>General</c:formatCode>
                <c:ptCount val="7"/>
                <c:pt idx="0">
                  <c:v>2012</c:v>
                </c:pt>
                <c:pt idx="1">
                  <c:v>2013</c:v>
                </c:pt>
                <c:pt idx="2">
                  <c:v>2014</c:v>
                </c:pt>
                <c:pt idx="3">
                  <c:v>2015</c:v>
                </c:pt>
                <c:pt idx="4">
                  <c:v>2016</c:v>
                </c:pt>
                <c:pt idx="5">
                  <c:v>2017</c:v>
                </c:pt>
                <c:pt idx="6">
                  <c:v>2018</c:v>
                </c:pt>
              </c:numCache>
            </c:numRef>
          </c:cat>
          <c:val>
            <c:numRef>
              <c:f>Analysis!$S$15:$S$21</c:f>
              <c:numCache>
                <c:formatCode>0</c:formatCode>
                <c:ptCount val="7"/>
                <c:pt idx="0">
                  <c:v>100</c:v>
                </c:pt>
                <c:pt idx="1">
                  <c:v>102.13483146067415</c:v>
                </c:pt>
                <c:pt idx="2">
                  <c:v>105.56179775280899</c:v>
                </c:pt>
                <c:pt idx="3">
                  <c:v>106.61516853932582</c:v>
                </c:pt>
                <c:pt idx="4">
                  <c:v>105.69522471910111</c:v>
                </c:pt>
                <c:pt idx="5">
                  <c:v>108.55337078651684</c:v>
                </c:pt>
                <c:pt idx="6">
                  <c:v>108.64466292134829</c:v>
                </c:pt>
              </c:numCache>
            </c:numRef>
          </c:val>
          <c:smooth val="0"/>
          <c:extLst>
            <c:ext xmlns:c16="http://schemas.microsoft.com/office/drawing/2014/chart" uri="{C3380CC4-5D6E-409C-BE32-E72D297353CC}">
              <c16:uniqueId val="{00000001-BD79-4695-BFC2-DF8B8734A662}"/>
            </c:ext>
          </c:extLst>
        </c:ser>
        <c:dLbls>
          <c:dLblPos val="ctr"/>
          <c:showLegendKey val="0"/>
          <c:showVal val="1"/>
          <c:showCatName val="0"/>
          <c:showSerName val="0"/>
          <c:showPercent val="0"/>
          <c:showBubbleSize val="0"/>
        </c:dLbls>
        <c:marker val="1"/>
        <c:smooth val="0"/>
        <c:axId val="491213520"/>
        <c:axId val="491213848"/>
      </c:lineChart>
      <c:catAx>
        <c:axId val="4912135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0" i="0" u="none" strike="noStrike" kern="1200" cap="all" baseline="0">
                <a:solidFill>
                  <a:schemeClr val="dk1">
                    <a:lumMod val="75000"/>
                    <a:lumOff val="25000"/>
                  </a:schemeClr>
                </a:solidFill>
                <a:latin typeface="+mn-lt"/>
                <a:ea typeface="+mn-ea"/>
                <a:cs typeface="+mn-cs"/>
              </a:defRPr>
            </a:pPr>
            <a:endParaRPr lang="en-US"/>
          </a:p>
        </c:txPr>
        <c:crossAx val="491213848"/>
        <c:crosses val="autoZero"/>
        <c:auto val="1"/>
        <c:lblAlgn val="ctr"/>
        <c:lblOffset val="100"/>
        <c:noMultiLvlLbl val="0"/>
      </c:catAx>
      <c:valAx>
        <c:axId val="4912138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crossAx val="491213520"/>
        <c:crosses val="autoZero"/>
        <c:crossBetween val="between"/>
      </c:valAx>
      <c:spPr>
        <a:noFill/>
        <a:ln>
          <a:noFill/>
        </a:ln>
        <a:effectLst/>
      </c:spPr>
    </c:plotArea>
    <c:legend>
      <c:legendPos val="r"/>
      <c:layout>
        <c:manualLayout>
          <c:xMode val="edge"/>
          <c:yMode val="edge"/>
          <c:x val="0.77832030038301891"/>
          <c:y val="0.23379946568990986"/>
          <c:w val="0.21360914893068719"/>
          <c:h val="0.2072082183626834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5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Construction Costs of Thermal Systems</a:t>
            </a:r>
          </a:p>
          <a:p>
            <a:pPr>
              <a:defRPr sz="2000"/>
            </a:pPr>
            <a:r>
              <a:rPr lang="en-US" sz="2000" dirty="0"/>
              <a:t>Single-Family Home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Sheet1!$A$23</c:f>
              <c:strCache>
                <c:ptCount val="1"/>
                <c:pt idx="0">
                  <c:v>Capital Costs of Thermal Systems</c:v>
                </c:pt>
              </c:strCache>
            </c:strRef>
          </c:tx>
          <c:spPr>
            <a:solidFill>
              <a:schemeClr val="accent1"/>
            </a:solidFill>
            <a:ln>
              <a:noFill/>
            </a:ln>
            <a:effectLst/>
          </c:spPr>
          <c:invertIfNegative val="0"/>
          <c:dLbls>
            <c:dLbl>
              <c:idx val="0"/>
              <c:layout>
                <c:manualLayout>
                  <c:x val="-2.7777245208592712E-3"/>
                  <c:y val="-0.277598557518153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3A-4DB7-BF03-DBF50C5D721A}"/>
                </c:ext>
              </c:extLst>
            </c:dLbl>
            <c:dLbl>
              <c:idx val="1"/>
              <c:layout>
                <c:manualLayout>
                  <c:x val="-3.3217659306247821E-3"/>
                  <c:y val="-0.381620731131661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3A-4DB7-BF03-DBF50C5D721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Sheet1!$B$22:$C$22</c:f>
              <c:strCache>
                <c:ptCount val="2"/>
                <c:pt idx="0">
                  <c:v>All-Electric</c:v>
                </c:pt>
                <c:pt idx="1">
                  <c:v>Mixed-Fuel</c:v>
                </c:pt>
              </c:strCache>
            </c:strRef>
          </c:cat>
          <c:val>
            <c:numRef>
              <c:f>Sheet1!$B$23:$C$23</c:f>
              <c:numCache>
                <c:formatCode>_("$"* #,##0_);_("$"* \(#,##0\);_("$"* "-"??_);_(@_)</c:formatCode>
                <c:ptCount val="2"/>
                <c:pt idx="0">
                  <c:v>18620</c:v>
                </c:pt>
                <c:pt idx="1">
                  <c:v>29200</c:v>
                </c:pt>
              </c:numCache>
            </c:numRef>
          </c:val>
          <c:extLst>
            <c:ext xmlns:c16="http://schemas.microsoft.com/office/drawing/2014/chart" uri="{C3380CC4-5D6E-409C-BE32-E72D297353CC}">
              <c16:uniqueId val="{00000002-803A-4DB7-BF03-DBF50C5D721A}"/>
            </c:ext>
          </c:extLst>
        </c:ser>
        <c:dLbls>
          <c:showLegendKey val="0"/>
          <c:showVal val="0"/>
          <c:showCatName val="0"/>
          <c:showSerName val="0"/>
          <c:showPercent val="0"/>
          <c:showBubbleSize val="0"/>
        </c:dLbls>
        <c:gapWidth val="150"/>
        <c:overlap val="100"/>
        <c:axId val="500064616"/>
        <c:axId val="500064944"/>
      </c:barChart>
      <c:catAx>
        <c:axId val="50006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00064944"/>
        <c:crosses val="autoZero"/>
        <c:auto val="1"/>
        <c:lblAlgn val="ctr"/>
        <c:lblOffset val="100"/>
        <c:noMultiLvlLbl val="0"/>
      </c:catAx>
      <c:valAx>
        <c:axId val="5000649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064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r>
              <a:rPr lang="en-US" dirty="0"/>
              <a:t>Annual Monthly Use &amp; Generation</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endParaRPr lang="en-US"/>
        </a:p>
      </c:txPr>
    </c:title>
    <c:autoTitleDeleted val="0"/>
    <c:plotArea>
      <c:layout/>
      <c:barChart>
        <c:barDir val="bar"/>
        <c:grouping val="stacked"/>
        <c:varyColors val="0"/>
        <c:ser>
          <c:idx val="0"/>
          <c:order val="0"/>
          <c:tx>
            <c:strRef>
              <c:f>Sheet2!$H$3</c:f>
              <c:strCache>
                <c:ptCount val="1"/>
                <c:pt idx="0">
                  <c:v>Electricity</c:v>
                </c:pt>
              </c:strCache>
            </c:strRef>
          </c:tx>
          <c:spPr>
            <a:solidFill>
              <a:schemeClr val="accent4"/>
            </a:solidFill>
            <a:ln>
              <a:noFill/>
            </a:ln>
            <a:effectLst/>
          </c:spPr>
          <c:invertIfNegative val="0"/>
          <c:dPt>
            <c:idx val="2"/>
            <c:invertIfNegative val="0"/>
            <c:bubble3D val="0"/>
            <c:spPr>
              <a:pattFill prst="dotGrid">
                <a:fgClr>
                  <a:schemeClr val="bg1"/>
                </a:fgClr>
                <a:bgClr>
                  <a:schemeClr val="tx2"/>
                </a:bgClr>
              </a:pattFill>
              <a:ln>
                <a:noFill/>
              </a:ln>
              <a:effectLst/>
            </c:spPr>
            <c:extLst>
              <c:ext xmlns:c16="http://schemas.microsoft.com/office/drawing/2014/chart" uri="{C3380CC4-5D6E-409C-BE32-E72D297353CC}">
                <c16:uniqueId val="{00000001-3812-4DCE-9F2F-87470A4EA5AC}"/>
              </c:ext>
            </c:extLst>
          </c:dPt>
          <c:dLbls>
            <c:dLbl>
              <c:idx val="2"/>
              <c:layout>
                <c:manualLayout>
                  <c:x val="0.12472704985582497"/>
                  <c:y val="-6.5987000560889502E-3"/>
                </c:manualLayout>
              </c:layout>
              <c:tx>
                <c:rich>
                  <a:bodyPr/>
                  <a:lstStyle/>
                  <a:p>
                    <a:r>
                      <a:rPr lang="en-US" dirty="0"/>
                      <a:t>4,000 kWh</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12-4DCE-9F2F-87470A4EA5AC}"/>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Sheet2!$O$2:$Q$2</c:f>
              <c:strCache>
                <c:ptCount val="3"/>
                <c:pt idx="0">
                  <c:v>Mixed-Fuel Home</c:v>
                </c:pt>
                <c:pt idx="1">
                  <c:v>All-Electric Home</c:v>
                </c:pt>
                <c:pt idx="2">
                  <c:v>Title 24 Solar Requirement</c:v>
                </c:pt>
              </c:strCache>
            </c:strRef>
          </c:cat>
          <c:val>
            <c:numRef>
              <c:f>Sheet2!$O$3:$Q$3</c:f>
              <c:numCache>
                <c:formatCode>#,##0" kWh"</c:formatCode>
                <c:ptCount val="3"/>
                <c:pt idx="0">
                  <c:v>3968</c:v>
                </c:pt>
                <c:pt idx="1">
                  <c:v>8145.5</c:v>
                </c:pt>
                <c:pt idx="2">
                  <c:v>3968</c:v>
                </c:pt>
              </c:numCache>
            </c:numRef>
          </c:val>
          <c:extLst>
            <c:ext xmlns:c16="http://schemas.microsoft.com/office/drawing/2014/chart" uri="{C3380CC4-5D6E-409C-BE32-E72D297353CC}">
              <c16:uniqueId val="{00000002-3812-4DCE-9F2F-87470A4EA5AC}"/>
            </c:ext>
          </c:extLst>
        </c:ser>
        <c:ser>
          <c:idx val="1"/>
          <c:order val="1"/>
          <c:tx>
            <c:strRef>
              <c:f>Sheet2!$H$4</c:f>
              <c:strCache>
                <c:ptCount val="1"/>
                <c:pt idx="0">
                  <c:v>Gas</c:v>
                </c:pt>
              </c:strCache>
            </c:strRef>
          </c:tx>
          <c:spPr>
            <a:solidFill>
              <a:schemeClr val="accent2"/>
            </a:solidFill>
            <a:ln>
              <a:noFill/>
            </a:ln>
            <a:effectLst/>
          </c:spPr>
          <c:invertIfNegative val="0"/>
          <c:cat>
            <c:strRef>
              <c:f>Sheet2!$O$2:$Q$2</c:f>
              <c:strCache>
                <c:ptCount val="3"/>
                <c:pt idx="0">
                  <c:v>Mixed-Fuel Home</c:v>
                </c:pt>
                <c:pt idx="1">
                  <c:v>All-Electric Home</c:v>
                </c:pt>
                <c:pt idx="2">
                  <c:v>Title 24 Solar Requirement</c:v>
                </c:pt>
              </c:strCache>
            </c:strRef>
          </c:cat>
          <c:val>
            <c:numRef>
              <c:f>Sheet2!$O$4:$Q$4</c:f>
              <c:numCache>
                <c:formatCode>General</c:formatCode>
                <c:ptCount val="3"/>
                <c:pt idx="0" formatCode="#,##0&quot; kWh&quot;">
                  <c:v>9822.8250000000007</c:v>
                </c:pt>
              </c:numCache>
            </c:numRef>
          </c:val>
          <c:extLst>
            <c:ext xmlns:c16="http://schemas.microsoft.com/office/drawing/2014/chart" uri="{C3380CC4-5D6E-409C-BE32-E72D297353CC}">
              <c16:uniqueId val="{00000003-3812-4DCE-9F2F-87470A4EA5AC}"/>
            </c:ext>
          </c:extLst>
        </c:ser>
        <c:ser>
          <c:idx val="2"/>
          <c:order val="2"/>
          <c:tx>
            <c:strRef>
              <c:f>Sheet2!$H$5</c:f>
              <c:strCache>
                <c:ptCount val="1"/>
                <c:pt idx="0">
                  <c:v>Total</c:v>
                </c:pt>
              </c:strCache>
            </c:strRef>
          </c:tx>
          <c:spPr>
            <a:noFill/>
            <a:ln>
              <a:noFill/>
            </a:ln>
            <a:effectLst/>
          </c:spPr>
          <c:invertIfNegative val="0"/>
          <c:dLbls>
            <c:dLbl>
              <c:idx val="0"/>
              <c:tx>
                <c:rich>
                  <a:bodyPr/>
                  <a:lstStyle/>
                  <a:p>
                    <a:r>
                      <a:rPr lang="en-US"/>
                      <a:t>13,800 kWh</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67-4263-A5B5-F3CFAAD405FE}"/>
                </c:ext>
              </c:extLst>
            </c:dLbl>
            <c:dLbl>
              <c:idx val="1"/>
              <c:tx>
                <c:rich>
                  <a:bodyPr/>
                  <a:lstStyle/>
                  <a:p>
                    <a:r>
                      <a:rPr lang="en-US"/>
                      <a:t>8,100</a:t>
                    </a:r>
                    <a:r>
                      <a:rPr lang="en-US" baseline="0"/>
                      <a:t> kWh</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67-4263-A5B5-F3CFAAD405FE}"/>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Sheet2!$O$2:$Q$2</c:f>
              <c:strCache>
                <c:ptCount val="3"/>
                <c:pt idx="0">
                  <c:v>Mixed-Fuel Home</c:v>
                </c:pt>
                <c:pt idx="1">
                  <c:v>All-Electric Home</c:v>
                </c:pt>
                <c:pt idx="2">
                  <c:v>Title 24 Solar Requirement</c:v>
                </c:pt>
              </c:strCache>
            </c:strRef>
          </c:cat>
          <c:val>
            <c:numRef>
              <c:f>Sheet2!$O$5:$Q$5</c:f>
              <c:numCache>
                <c:formatCode>#,##0" kWh"</c:formatCode>
                <c:ptCount val="3"/>
                <c:pt idx="0">
                  <c:v>13790.825000000001</c:v>
                </c:pt>
                <c:pt idx="1">
                  <c:v>8145.5</c:v>
                </c:pt>
              </c:numCache>
            </c:numRef>
          </c:val>
          <c:extLst>
            <c:ext xmlns:c16="http://schemas.microsoft.com/office/drawing/2014/chart" uri="{C3380CC4-5D6E-409C-BE32-E72D297353CC}">
              <c16:uniqueId val="{00000004-3812-4DCE-9F2F-87470A4EA5AC}"/>
            </c:ext>
          </c:extLst>
        </c:ser>
        <c:dLbls>
          <c:showLegendKey val="0"/>
          <c:showVal val="0"/>
          <c:showCatName val="0"/>
          <c:showSerName val="0"/>
          <c:showPercent val="0"/>
          <c:showBubbleSize val="0"/>
        </c:dLbls>
        <c:gapWidth val="50"/>
        <c:overlap val="100"/>
        <c:axId val="939643544"/>
        <c:axId val="932503656"/>
      </c:barChart>
      <c:catAx>
        <c:axId val="939643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932503656"/>
        <c:crosses val="autoZero"/>
        <c:auto val="1"/>
        <c:lblAlgn val="ctr"/>
        <c:lblOffset val="100"/>
        <c:noMultiLvlLbl val="0"/>
      </c:catAx>
      <c:valAx>
        <c:axId val="932503656"/>
        <c:scaling>
          <c:orientation val="minMax"/>
          <c:max val="25000"/>
        </c:scaling>
        <c:delete val="1"/>
        <c:axPos val="t"/>
        <c:numFmt formatCode="#,##0&quot; kWh&quot;" sourceLinked="1"/>
        <c:majorTickMark val="out"/>
        <c:minorTickMark val="none"/>
        <c:tickLblPos val="nextTo"/>
        <c:crossAx val="939643544"/>
        <c:crosses val="autoZero"/>
        <c:crossBetween val="between"/>
      </c:valAx>
      <c:spPr>
        <a:noFill/>
        <a:ln>
          <a:noFill/>
        </a:ln>
        <a:effectLst/>
      </c:spPr>
    </c:plotArea>
    <c:legend>
      <c:legendPos val="r"/>
      <c:legendEntry>
        <c:idx val="2"/>
        <c:delete val="1"/>
      </c:legendEntry>
      <c:layout>
        <c:manualLayout>
          <c:xMode val="edge"/>
          <c:yMode val="edge"/>
          <c:x val="0.78838280523410609"/>
          <c:y val="0.61266112751140311"/>
          <c:w val="0.18454752912420908"/>
          <c:h val="0.3300090698458934"/>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bg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GB" sz="1440" b="0" i="0" u="none" strike="noStrike" kern="1200" spc="0" baseline="0">
                <a:solidFill>
                  <a:schemeClr val="bg1"/>
                </a:solidFill>
                <a:latin typeface="+mn-lt"/>
                <a:ea typeface="+mn-ea"/>
                <a:cs typeface="+mn-cs"/>
              </a:defRPr>
            </a:pPr>
            <a:r>
              <a:rPr lang="en-US" dirty="0"/>
              <a:t>Construction Cost of Thermal Systems</a:t>
            </a:r>
            <a:r>
              <a:rPr lang="en-US" baseline="0" dirty="0"/>
              <a:t> </a:t>
            </a:r>
            <a:endParaRPr lang="en-US" dirty="0"/>
          </a:p>
        </c:rich>
      </c:tx>
      <c:overlay val="0"/>
      <c:spPr>
        <a:noFill/>
        <a:ln>
          <a:noFill/>
        </a:ln>
        <a:effectLst/>
      </c:spPr>
      <c:txPr>
        <a:bodyPr rot="0" spcFirstLastPara="1" vertOverflow="ellipsis" vert="horz" wrap="square" anchor="ctr" anchorCtr="1"/>
        <a:lstStyle/>
        <a:p>
          <a:pPr>
            <a:defRPr lang="en-GB" sz="144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Sheet2!$B$3</c:f>
              <c:strCache>
                <c:ptCount val="1"/>
                <c:pt idx="0">
                  <c:v>Capital Cost of Thermal Systems</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lang="en-GB"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Sheet2!$C$2:$D$2</c:f>
              <c:strCache>
                <c:ptCount val="2"/>
                <c:pt idx="0">
                  <c:v>Mixed-Fuel Home</c:v>
                </c:pt>
                <c:pt idx="1">
                  <c:v>All-Electric Home</c:v>
                </c:pt>
              </c:strCache>
            </c:strRef>
          </c:cat>
          <c:val>
            <c:numRef>
              <c:f>Sheet2!$C$3:$D$3</c:f>
              <c:numCache>
                <c:formatCode>"$"#,##0</c:formatCode>
                <c:ptCount val="2"/>
                <c:pt idx="0">
                  <c:v>29200</c:v>
                </c:pt>
                <c:pt idx="1">
                  <c:v>18620</c:v>
                </c:pt>
              </c:numCache>
            </c:numRef>
          </c:val>
          <c:extLst>
            <c:ext xmlns:c16="http://schemas.microsoft.com/office/drawing/2014/chart" uri="{C3380CC4-5D6E-409C-BE32-E72D297353CC}">
              <c16:uniqueId val="{00000000-5C7C-4E83-9393-326DFF0A0A83}"/>
            </c:ext>
          </c:extLst>
        </c:ser>
        <c:dLbls>
          <c:showLegendKey val="0"/>
          <c:showVal val="0"/>
          <c:showCatName val="0"/>
          <c:showSerName val="0"/>
          <c:showPercent val="0"/>
          <c:showBubbleSize val="0"/>
        </c:dLbls>
        <c:gapWidth val="50"/>
        <c:axId val="939653384"/>
        <c:axId val="939658632"/>
      </c:barChart>
      <c:catAx>
        <c:axId val="939653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200" b="0" i="0" u="none" strike="noStrike" kern="1200" baseline="0">
                <a:solidFill>
                  <a:schemeClr val="bg1"/>
                </a:solidFill>
                <a:latin typeface="+mn-lt"/>
                <a:ea typeface="+mn-ea"/>
                <a:cs typeface="+mn-cs"/>
              </a:defRPr>
            </a:pPr>
            <a:endParaRPr lang="en-US"/>
          </a:p>
        </c:txPr>
        <c:crossAx val="939658632"/>
        <c:crosses val="autoZero"/>
        <c:auto val="1"/>
        <c:lblAlgn val="ctr"/>
        <c:lblOffset val="100"/>
        <c:noMultiLvlLbl val="0"/>
      </c:catAx>
      <c:valAx>
        <c:axId val="939658632"/>
        <c:scaling>
          <c:orientation val="minMax"/>
        </c:scaling>
        <c:delete val="1"/>
        <c:axPos val="t"/>
        <c:numFmt formatCode="&quot;$&quot;#,##0" sourceLinked="1"/>
        <c:majorTickMark val="none"/>
        <c:minorTickMark val="none"/>
        <c:tickLblPos val="nextTo"/>
        <c:crossAx val="939653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lang="en-GB" sz="1200" b="0" i="0" u="none" strike="noStrike" kern="1200" baseline="0">
          <a:solidFill>
            <a:schemeClr val="bg1"/>
          </a:solidFill>
          <a:latin typeface="+mn-lt"/>
          <a:ea typeface="+mn-ea"/>
          <a:cs typeface="+mn-cs"/>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r>
              <a:rPr lang="en-US" dirty="0"/>
              <a:t>Annual Energy Use &amp; Generation</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endParaRPr lang="en-US"/>
        </a:p>
      </c:txPr>
    </c:title>
    <c:autoTitleDeleted val="0"/>
    <c:plotArea>
      <c:layout/>
      <c:barChart>
        <c:barDir val="bar"/>
        <c:grouping val="stacked"/>
        <c:varyColors val="0"/>
        <c:ser>
          <c:idx val="0"/>
          <c:order val="0"/>
          <c:tx>
            <c:strRef>
              <c:f>Sheet2!$H$3</c:f>
              <c:strCache>
                <c:ptCount val="1"/>
                <c:pt idx="0">
                  <c:v>Electricity</c:v>
                </c:pt>
              </c:strCache>
            </c:strRef>
          </c:tx>
          <c:spPr>
            <a:solidFill>
              <a:schemeClr val="accent4"/>
            </a:solidFill>
            <a:ln>
              <a:noFill/>
            </a:ln>
            <a:effectLst/>
          </c:spPr>
          <c:invertIfNegative val="0"/>
          <c:dPt>
            <c:idx val="2"/>
            <c:invertIfNegative val="0"/>
            <c:bubble3D val="0"/>
            <c:spPr>
              <a:pattFill prst="dotGrid">
                <a:fgClr>
                  <a:schemeClr val="bg1"/>
                </a:fgClr>
                <a:bgClr>
                  <a:schemeClr val="tx2"/>
                </a:bgClr>
              </a:pattFill>
              <a:ln>
                <a:noFill/>
              </a:ln>
              <a:effectLst/>
            </c:spPr>
            <c:extLst>
              <c:ext xmlns:c16="http://schemas.microsoft.com/office/drawing/2014/chart" uri="{C3380CC4-5D6E-409C-BE32-E72D297353CC}">
                <c16:uniqueId val="{00000001-7CE5-4F4A-83D5-4C593E047BC5}"/>
              </c:ext>
            </c:extLst>
          </c:dPt>
          <c:dLbls>
            <c:dLbl>
              <c:idx val="2"/>
              <c:layout>
                <c:manualLayout>
                  <c:x val="0.12472704985582497"/>
                  <c:y val="-6.5987000560889502E-3"/>
                </c:manualLayout>
              </c:layout>
              <c:tx>
                <c:rich>
                  <a:bodyPr/>
                  <a:lstStyle/>
                  <a:p>
                    <a:r>
                      <a:rPr lang="en-US" dirty="0"/>
                      <a:t>4,000 kWh</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E5-4F4A-83D5-4C593E047BC5}"/>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Sheet2!$O$2:$Q$2</c:f>
              <c:strCache>
                <c:ptCount val="3"/>
                <c:pt idx="0">
                  <c:v>Mixed-Fuel Home</c:v>
                </c:pt>
                <c:pt idx="1">
                  <c:v>All-Electric Home</c:v>
                </c:pt>
                <c:pt idx="2">
                  <c:v>Title 24 Solar Requirement</c:v>
                </c:pt>
              </c:strCache>
            </c:strRef>
          </c:cat>
          <c:val>
            <c:numRef>
              <c:f>Sheet2!$O$3:$Q$3</c:f>
              <c:numCache>
                <c:formatCode>#,##0" kWh"</c:formatCode>
                <c:ptCount val="3"/>
                <c:pt idx="0">
                  <c:v>3968</c:v>
                </c:pt>
                <c:pt idx="1">
                  <c:v>8145.5</c:v>
                </c:pt>
                <c:pt idx="2">
                  <c:v>3968</c:v>
                </c:pt>
              </c:numCache>
            </c:numRef>
          </c:val>
          <c:extLst>
            <c:ext xmlns:c16="http://schemas.microsoft.com/office/drawing/2014/chart" uri="{C3380CC4-5D6E-409C-BE32-E72D297353CC}">
              <c16:uniqueId val="{00000002-7CE5-4F4A-83D5-4C593E047BC5}"/>
            </c:ext>
          </c:extLst>
        </c:ser>
        <c:ser>
          <c:idx val="1"/>
          <c:order val="1"/>
          <c:tx>
            <c:strRef>
              <c:f>Sheet2!$H$4</c:f>
              <c:strCache>
                <c:ptCount val="1"/>
                <c:pt idx="0">
                  <c:v>Gas</c:v>
                </c:pt>
              </c:strCache>
            </c:strRef>
          </c:tx>
          <c:spPr>
            <a:solidFill>
              <a:schemeClr val="accent2"/>
            </a:solidFill>
            <a:ln>
              <a:noFill/>
            </a:ln>
            <a:effectLst/>
          </c:spPr>
          <c:invertIfNegative val="0"/>
          <c:cat>
            <c:strRef>
              <c:f>Sheet2!$O$2:$Q$2</c:f>
              <c:strCache>
                <c:ptCount val="3"/>
                <c:pt idx="0">
                  <c:v>Mixed-Fuel Home</c:v>
                </c:pt>
                <c:pt idx="1">
                  <c:v>All-Electric Home</c:v>
                </c:pt>
                <c:pt idx="2">
                  <c:v>Title 24 Solar Requirement</c:v>
                </c:pt>
              </c:strCache>
            </c:strRef>
          </c:cat>
          <c:val>
            <c:numRef>
              <c:f>Sheet2!$O$4:$Q$4</c:f>
              <c:numCache>
                <c:formatCode>General</c:formatCode>
                <c:ptCount val="3"/>
                <c:pt idx="0" formatCode="#,##0&quot; kWh&quot;">
                  <c:v>9822.8250000000007</c:v>
                </c:pt>
              </c:numCache>
            </c:numRef>
          </c:val>
          <c:extLst>
            <c:ext xmlns:c16="http://schemas.microsoft.com/office/drawing/2014/chart" uri="{C3380CC4-5D6E-409C-BE32-E72D297353CC}">
              <c16:uniqueId val="{00000003-7CE5-4F4A-83D5-4C593E047BC5}"/>
            </c:ext>
          </c:extLst>
        </c:ser>
        <c:ser>
          <c:idx val="2"/>
          <c:order val="2"/>
          <c:tx>
            <c:strRef>
              <c:f>Sheet2!$H$5</c:f>
              <c:strCache>
                <c:ptCount val="1"/>
                <c:pt idx="0">
                  <c:v>Total</c:v>
                </c:pt>
              </c:strCache>
            </c:strRef>
          </c:tx>
          <c:spPr>
            <a:noFill/>
            <a:ln>
              <a:noFill/>
            </a:ln>
            <a:effectLst/>
          </c:spPr>
          <c:invertIfNegative val="0"/>
          <c:dLbls>
            <c:dLbl>
              <c:idx val="0"/>
              <c:tx>
                <c:rich>
                  <a:bodyPr/>
                  <a:lstStyle/>
                  <a:p>
                    <a:r>
                      <a:rPr lang="en-US"/>
                      <a:t>13,800 kWh</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E5-4F4A-83D5-4C593E047BC5}"/>
                </c:ext>
              </c:extLst>
            </c:dLbl>
            <c:dLbl>
              <c:idx val="1"/>
              <c:tx>
                <c:rich>
                  <a:bodyPr/>
                  <a:lstStyle/>
                  <a:p>
                    <a:r>
                      <a:rPr lang="en-US"/>
                      <a:t>8,100</a:t>
                    </a:r>
                    <a:r>
                      <a:rPr lang="en-US" baseline="0"/>
                      <a:t> kWh</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E5-4F4A-83D5-4C593E047BC5}"/>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Sheet2!$O$2:$Q$2</c:f>
              <c:strCache>
                <c:ptCount val="3"/>
                <c:pt idx="0">
                  <c:v>Mixed-Fuel Home</c:v>
                </c:pt>
                <c:pt idx="1">
                  <c:v>All-Electric Home</c:v>
                </c:pt>
                <c:pt idx="2">
                  <c:v>Title 24 Solar Requirement</c:v>
                </c:pt>
              </c:strCache>
            </c:strRef>
          </c:cat>
          <c:val>
            <c:numRef>
              <c:f>Sheet2!$O$5:$Q$5</c:f>
              <c:numCache>
                <c:formatCode>#,##0" kWh"</c:formatCode>
                <c:ptCount val="3"/>
                <c:pt idx="0">
                  <c:v>13790.825000000001</c:v>
                </c:pt>
                <c:pt idx="1">
                  <c:v>8145.5</c:v>
                </c:pt>
              </c:numCache>
            </c:numRef>
          </c:val>
          <c:extLst>
            <c:ext xmlns:c16="http://schemas.microsoft.com/office/drawing/2014/chart" uri="{C3380CC4-5D6E-409C-BE32-E72D297353CC}">
              <c16:uniqueId val="{00000006-7CE5-4F4A-83D5-4C593E047BC5}"/>
            </c:ext>
          </c:extLst>
        </c:ser>
        <c:dLbls>
          <c:showLegendKey val="0"/>
          <c:showVal val="0"/>
          <c:showCatName val="0"/>
          <c:showSerName val="0"/>
          <c:showPercent val="0"/>
          <c:showBubbleSize val="0"/>
        </c:dLbls>
        <c:gapWidth val="50"/>
        <c:overlap val="100"/>
        <c:axId val="939643544"/>
        <c:axId val="932503656"/>
      </c:barChart>
      <c:catAx>
        <c:axId val="939643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932503656"/>
        <c:crosses val="autoZero"/>
        <c:auto val="1"/>
        <c:lblAlgn val="ctr"/>
        <c:lblOffset val="100"/>
        <c:noMultiLvlLbl val="0"/>
      </c:catAx>
      <c:valAx>
        <c:axId val="932503656"/>
        <c:scaling>
          <c:orientation val="minMax"/>
          <c:max val="25000"/>
        </c:scaling>
        <c:delete val="1"/>
        <c:axPos val="t"/>
        <c:numFmt formatCode="#,##0&quot; kWh&quot;" sourceLinked="1"/>
        <c:majorTickMark val="out"/>
        <c:minorTickMark val="none"/>
        <c:tickLblPos val="nextTo"/>
        <c:crossAx val="939643544"/>
        <c:crosses val="autoZero"/>
        <c:crossBetween val="between"/>
      </c:valAx>
      <c:spPr>
        <a:noFill/>
        <a:ln>
          <a:noFill/>
        </a:ln>
        <a:effectLst/>
      </c:spPr>
    </c:plotArea>
    <c:legend>
      <c:legendPos val="r"/>
      <c:legendEntry>
        <c:idx val="2"/>
        <c:delete val="1"/>
      </c:legendEntry>
      <c:layout>
        <c:manualLayout>
          <c:xMode val="edge"/>
          <c:yMode val="edge"/>
          <c:x val="0.78838280523410609"/>
          <c:y val="0.61266112751140311"/>
          <c:w val="0.18454752912420908"/>
          <c:h val="0.3300090698458934"/>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bg1"/>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GB" sz="1440" b="0" i="0" u="none" strike="noStrike" kern="1200" spc="0" baseline="0">
                <a:solidFill>
                  <a:schemeClr val="bg1"/>
                </a:solidFill>
                <a:latin typeface="+mn-lt"/>
                <a:ea typeface="+mn-ea"/>
                <a:cs typeface="+mn-cs"/>
              </a:defRPr>
            </a:pPr>
            <a:r>
              <a:rPr lang="en-US" dirty="0"/>
              <a:t>Construction Cost of Thermal Systems</a:t>
            </a:r>
            <a:r>
              <a:rPr lang="en-US" baseline="0" dirty="0"/>
              <a:t> </a:t>
            </a:r>
            <a:endParaRPr lang="en-US" dirty="0"/>
          </a:p>
        </c:rich>
      </c:tx>
      <c:overlay val="0"/>
      <c:spPr>
        <a:noFill/>
        <a:ln>
          <a:noFill/>
        </a:ln>
        <a:effectLst/>
      </c:spPr>
      <c:txPr>
        <a:bodyPr rot="0" spcFirstLastPara="1" vertOverflow="ellipsis" vert="horz" wrap="square" anchor="ctr" anchorCtr="1"/>
        <a:lstStyle/>
        <a:p>
          <a:pPr>
            <a:defRPr lang="en-GB" sz="144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Sheet2!$B$3</c:f>
              <c:strCache>
                <c:ptCount val="1"/>
                <c:pt idx="0">
                  <c:v>Capital Cost of Thermal Systems</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lang="en-GB"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Sheet2!$C$2:$D$2</c:f>
              <c:strCache>
                <c:ptCount val="2"/>
                <c:pt idx="0">
                  <c:v>Mixed-Fuel Home</c:v>
                </c:pt>
                <c:pt idx="1">
                  <c:v>All-Electric Home</c:v>
                </c:pt>
              </c:strCache>
            </c:strRef>
          </c:cat>
          <c:val>
            <c:numRef>
              <c:f>Sheet2!$C$3:$D$3</c:f>
              <c:numCache>
                <c:formatCode>"$"#,##0</c:formatCode>
                <c:ptCount val="2"/>
                <c:pt idx="0">
                  <c:v>29200</c:v>
                </c:pt>
                <c:pt idx="1">
                  <c:v>18620</c:v>
                </c:pt>
              </c:numCache>
            </c:numRef>
          </c:val>
          <c:extLst>
            <c:ext xmlns:c16="http://schemas.microsoft.com/office/drawing/2014/chart" uri="{C3380CC4-5D6E-409C-BE32-E72D297353CC}">
              <c16:uniqueId val="{00000000-27DD-4411-86CB-47C799BD11D2}"/>
            </c:ext>
          </c:extLst>
        </c:ser>
        <c:dLbls>
          <c:showLegendKey val="0"/>
          <c:showVal val="0"/>
          <c:showCatName val="0"/>
          <c:showSerName val="0"/>
          <c:showPercent val="0"/>
          <c:showBubbleSize val="0"/>
        </c:dLbls>
        <c:gapWidth val="50"/>
        <c:axId val="939653384"/>
        <c:axId val="939658632"/>
      </c:barChart>
      <c:catAx>
        <c:axId val="939653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200" b="0" i="0" u="none" strike="noStrike" kern="1200" baseline="0">
                <a:solidFill>
                  <a:schemeClr val="bg1"/>
                </a:solidFill>
                <a:latin typeface="+mn-lt"/>
                <a:ea typeface="+mn-ea"/>
                <a:cs typeface="+mn-cs"/>
              </a:defRPr>
            </a:pPr>
            <a:endParaRPr lang="en-US"/>
          </a:p>
        </c:txPr>
        <c:crossAx val="939658632"/>
        <c:crosses val="autoZero"/>
        <c:auto val="1"/>
        <c:lblAlgn val="ctr"/>
        <c:lblOffset val="100"/>
        <c:noMultiLvlLbl val="0"/>
      </c:catAx>
      <c:valAx>
        <c:axId val="939658632"/>
        <c:scaling>
          <c:orientation val="minMax"/>
        </c:scaling>
        <c:delete val="1"/>
        <c:axPos val="t"/>
        <c:numFmt formatCode="&quot;$&quot;#,##0" sourceLinked="1"/>
        <c:majorTickMark val="none"/>
        <c:minorTickMark val="none"/>
        <c:tickLblPos val="nextTo"/>
        <c:crossAx val="939653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lang="en-GB" sz="1200" b="0" i="0" u="none" strike="noStrike" kern="1200" baseline="0">
          <a:solidFill>
            <a:schemeClr val="bg1"/>
          </a:solidFill>
          <a:latin typeface="+mn-lt"/>
          <a:ea typeface="+mn-ea"/>
          <a:cs typeface="+mn-cs"/>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279989"/>
              </a:solidFill>
              <a:ln w="19050">
                <a:solidFill>
                  <a:schemeClr val="lt1"/>
                </a:solidFill>
              </a:ln>
              <a:effectLst/>
            </c:spPr>
            <c:extLst>
              <c:ext xmlns:c16="http://schemas.microsoft.com/office/drawing/2014/chart" uri="{C3380CC4-5D6E-409C-BE32-E72D297353CC}">
                <c16:uniqueId val="{00000001-7C8B-4AC5-80D2-DCEFEB3F2C7C}"/>
              </c:ext>
            </c:extLst>
          </c:dPt>
          <c:dPt>
            <c:idx val="1"/>
            <c:bubble3D val="0"/>
            <c:spPr>
              <a:solidFill>
                <a:srgbClr val="BFBFBF"/>
              </a:solidFill>
              <a:ln w="19050">
                <a:solidFill>
                  <a:schemeClr val="lt1"/>
                </a:solidFill>
              </a:ln>
              <a:effectLst/>
            </c:spPr>
            <c:extLst>
              <c:ext xmlns:c16="http://schemas.microsoft.com/office/drawing/2014/chart" uri="{C3380CC4-5D6E-409C-BE32-E72D297353CC}">
                <c16:uniqueId val="{00000003-7C8B-4AC5-80D2-DCEFEB3F2C7C}"/>
              </c:ext>
            </c:extLst>
          </c:dPt>
          <c:val>
            <c:numRef>
              <c:f>Sheet1!$D$3:$D$4</c:f>
              <c:numCache>
                <c:formatCode>General</c:formatCode>
                <c:ptCount val="2"/>
                <c:pt idx="0">
                  <c:v>15</c:v>
                </c:pt>
                <c:pt idx="1">
                  <c:v>85</c:v>
                </c:pt>
              </c:numCache>
            </c:numRef>
          </c:val>
          <c:extLst>
            <c:ext xmlns:c16="http://schemas.microsoft.com/office/drawing/2014/chart" uri="{C3380CC4-5D6E-409C-BE32-E72D297353CC}">
              <c16:uniqueId val="{00000004-7C8B-4AC5-80D2-DCEFEB3F2C7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279989"/>
              </a:solidFill>
              <a:ln w="19050">
                <a:solidFill>
                  <a:schemeClr val="lt1"/>
                </a:solidFill>
              </a:ln>
              <a:effectLst/>
            </c:spPr>
            <c:extLst>
              <c:ext xmlns:c16="http://schemas.microsoft.com/office/drawing/2014/chart" uri="{C3380CC4-5D6E-409C-BE32-E72D297353CC}">
                <c16:uniqueId val="{00000001-378D-43D8-BF00-AA9BE840A51C}"/>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378D-43D8-BF00-AA9BE840A51C}"/>
              </c:ext>
            </c:extLst>
          </c:dPt>
          <c:val>
            <c:numRef>
              <c:f>Sheet1!$G$4:$G$5</c:f>
              <c:numCache>
                <c:formatCode>General</c:formatCode>
                <c:ptCount val="2"/>
                <c:pt idx="0">
                  <c:v>6</c:v>
                </c:pt>
                <c:pt idx="1">
                  <c:v>94</c:v>
                </c:pt>
              </c:numCache>
            </c:numRef>
          </c:val>
          <c:extLst>
            <c:ext xmlns:c16="http://schemas.microsoft.com/office/drawing/2014/chart" uri="{C3380CC4-5D6E-409C-BE32-E72D297353CC}">
              <c16:uniqueId val="{00000004-378D-43D8-BF00-AA9BE840A51C}"/>
            </c:ext>
          </c:extLst>
        </c:ser>
        <c:dLbls>
          <c:showLegendKey val="0"/>
          <c:showVal val="0"/>
          <c:showCatName val="0"/>
          <c:showSerName val="0"/>
          <c:showPercent val="0"/>
          <c:showBubbleSize val="0"/>
          <c:showLeaderLines val="0"/>
        </c:dLbls>
        <c:firstSliceAng val="25"/>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279989"/>
              </a:solidFill>
              <a:ln w="19050">
                <a:solidFill>
                  <a:schemeClr val="lt1"/>
                </a:solidFill>
              </a:ln>
              <a:effectLst/>
            </c:spPr>
            <c:extLst>
              <c:ext xmlns:c16="http://schemas.microsoft.com/office/drawing/2014/chart" uri="{C3380CC4-5D6E-409C-BE32-E72D297353CC}">
                <c16:uniqueId val="{00000001-945D-472C-AA72-AA7F49F8CA60}"/>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945D-472C-AA72-AA7F49F8CA60}"/>
              </c:ext>
            </c:extLst>
          </c:dPt>
          <c:val>
            <c:numRef>
              <c:f>Sheet1!$I$4:$I$5</c:f>
              <c:numCache>
                <c:formatCode>General</c:formatCode>
                <c:ptCount val="2"/>
                <c:pt idx="0">
                  <c:v>10</c:v>
                </c:pt>
                <c:pt idx="1">
                  <c:v>90</c:v>
                </c:pt>
              </c:numCache>
            </c:numRef>
          </c:val>
          <c:extLst>
            <c:ext xmlns:c16="http://schemas.microsoft.com/office/drawing/2014/chart" uri="{C3380CC4-5D6E-409C-BE32-E72D297353CC}">
              <c16:uniqueId val="{00000004-945D-472C-AA72-AA7F49F8CA60}"/>
            </c:ext>
          </c:extLst>
        </c:ser>
        <c:dLbls>
          <c:showLegendKey val="0"/>
          <c:showVal val="0"/>
          <c:showCatName val="0"/>
          <c:showSerName val="0"/>
          <c:showPercent val="0"/>
          <c:showBubbleSize val="0"/>
          <c:showLeaderLines val="0"/>
        </c:dLbls>
        <c:firstSliceAng val="1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0.02708</cdr:x>
      <cdr:y>0.52881</cdr:y>
    </cdr:from>
    <cdr:to>
      <cdr:x>0.22708</cdr:x>
      <cdr:y>0.63063</cdr:y>
    </cdr:to>
    <cdr:sp macro="" textlink="">
      <cdr:nvSpPr>
        <cdr:cNvPr id="2" name="TextBox 1">
          <a:extLst xmlns:a="http://schemas.openxmlformats.org/drawingml/2006/main">
            <a:ext uri="{FF2B5EF4-FFF2-40B4-BE49-F238E27FC236}">
              <a16:creationId xmlns:a16="http://schemas.microsoft.com/office/drawing/2014/main" id="{EDE554D6-7EFE-436F-B150-F2C1CDC9D8DD}"/>
            </a:ext>
          </a:extLst>
        </cdr:cNvPr>
        <cdr:cNvSpPr txBox="1"/>
      </cdr:nvSpPr>
      <cdr:spPr>
        <a:xfrm xmlns:a="http://schemas.openxmlformats.org/drawingml/2006/main">
          <a:off x="131306" y="1677293"/>
          <a:ext cx="969645" cy="3229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2012 = 100</a:t>
          </a:r>
        </a:p>
      </cdr:txBody>
    </cdr:sp>
  </cdr:relSizeAnchor>
  <cdr:relSizeAnchor xmlns:cdr="http://schemas.openxmlformats.org/drawingml/2006/chartDrawing">
    <cdr:from>
      <cdr:x>0.64904</cdr:x>
      <cdr:y>0.14402</cdr:y>
    </cdr:from>
    <cdr:to>
      <cdr:x>0.81293</cdr:x>
      <cdr:y>0.24332</cdr:y>
    </cdr:to>
    <cdr:sp macro="" textlink="">
      <cdr:nvSpPr>
        <cdr:cNvPr id="3" name="TextBox 1">
          <a:extLst xmlns:a="http://schemas.openxmlformats.org/drawingml/2006/main">
            <a:ext uri="{FF2B5EF4-FFF2-40B4-BE49-F238E27FC236}">
              <a16:creationId xmlns:a16="http://schemas.microsoft.com/office/drawing/2014/main" id="{8EA660D1-2E98-4F2F-A470-6F4628846C91}"/>
            </a:ext>
          </a:extLst>
        </cdr:cNvPr>
        <cdr:cNvSpPr txBox="1"/>
      </cdr:nvSpPr>
      <cdr:spPr>
        <a:xfrm xmlns:a="http://schemas.openxmlformats.org/drawingml/2006/main">
          <a:off x="2910999" y="426843"/>
          <a:ext cx="735055" cy="29430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rgbClr val="FF0000"/>
              </a:solidFill>
            </a:rPr>
            <a:t>+4.6%/y</a:t>
          </a:r>
        </a:p>
      </cdr:txBody>
    </cdr:sp>
  </cdr:relSizeAnchor>
  <cdr:relSizeAnchor xmlns:cdr="http://schemas.openxmlformats.org/drawingml/2006/chartDrawing">
    <cdr:from>
      <cdr:x>0.64507</cdr:x>
      <cdr:y>0.42462</cdr:y>
    </cdr:from>
    <cdr:to>
      <cdr:x>0.80896</cdr:x>
      <cdr:y>0.53457</cdr:y>
    </cdr:to>
    <cdr:sp macro="" textlink="">
      <cdr:nvSpPr>
        <cdr:cNvPr id="4" name="TextBox 1">
          <a:extLst xmlns:a="http://schemas.openxmlformats.org/drawingml/2006/main">
            <a:ext uri="{FF2B5EF4-FFF2-40B4-BE49-F238E27FC236}">
              <a16:creationId xmlns:a16="http://schemas.microsoft.com/office/drawing/2014/main" id="{0D5254E0-9974-46BF-A243-870FD351E67F}"/>
            </a:ext>
          </a:extLst>
        </cdr:cNvPr>
        <cdr:cNvSpPr txBox="1"/>
      </cdr:nvSpPr>
      <cdr:spPr>
        <a:xfrm xmlns:a="http://schemas.openxmlformats.org/drawingml/2006/main">
          <a:off x="2893177" y="1258508"/>
          <a:ext cx="735055" cy="3258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rgbClr val="FF0000"/>
              </a:solidFill>
            </a:rPr>
            <a:t>+1.4%/y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DAD9B-2D9E-634B-B8F6-7286B4D65ECA}" type="datetimeFigureOut">
              <a:rPr lang="en-US" smtClean="0"/>
              <a:t>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6A622A-4220-E04C-9D67-23EDDAD87A85}" type="slidenum">
              <a:rPr lang="en-US" smtClean="0"/>
              <a:t>‹#›</a:t>
            </a:fld>
            <a:endParaRPr lang="en-US"/>
          </a:p>
        </p:txBody>
      </p:sp>
    </p:spTree>
    <p:extLst>
      <p:ext uri="{BB962C8B-B14F-4D97-AF65-F5344CB8AC3E}">
        <p14:creationId xmlns:p14="http://schemas.microsoft.com/office/powerpoint/2010/main" val="222191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three.com/wp-content/uploads/2019/04/E3_Residential_Building_Electrification_in_California_April_2019.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rel.gov/docs/fy18osti/70485.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ia.cpuc.ca.gov/firemap/"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sciencedaily.com/releases/2008/10/081013131530.ht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cop.edu/sustainability/_files/Carbon%20Neutral%20New%20Building%20Cost%20Study%20FinalReport.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olicy.ucop.edu/doc/3100155/SustainablePractic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6A622A-4220-E04C-9D67-23EDDAD87A85}" type="slidenum">
              <a:rPr lang="en-US" smtClean="0"/>
              <a:t>1</a:t>
            </a:fld>
            <a:endParaRPr lang="en-US"/>
          </a:p>
        </p:txBody>
      </p:sp>
    </p:spTree>
    <p:extLst>
      <p:ext uri="{BB962C8B-B14F-4D97-AF65-F5344CB8AC3E}">
        <p14:creationId xmlns:p14="http://schemas.microsoft.com/office/powerpoint/2010/main" val="286150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3bdr/2ba, 2200 </a:t>
            </a:r>
            <a:r>
              <a:rPr lang="en-GB" dirty="0" err="1"/>
              <a:t>sq</a:t>
            </a:r>
            <a:r>
              <a:rPr lang="en-GB" dirty="0"/>
              <a:t> ft</a:t>
            </a:r>
          </a:p>
          <a:p>
            <a:r>
              <a:rPr lang="en-US" dirty="0"/>
              <a:t>Residential Building Electrification in California </a:t>
            </a:r>
          </a:p>
          <a:p>
            <a:r>
              <a:rPr lang="en-US" dirty="0"/>
              <a:t>Consumer economics, greenhouse gases and grid impacts</a:t>
            </a:r>
          </a:p>
          <a:p>
            <a:r>
              <a:rPr lang="en-US" dirty="0"/>
              <a:t>April 2019</a:t>
            </a:r>
            <a:endParaRPr lang="en-GB" dirty="0"/>
          </a:p>
          <a:p>
            <a:r>
              <a:rPr lang="en-GB" dirty="0"/>
              <a:t>E3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https://www.ethree.com/wp-content/uploads/2019/04/E3_Residential_Building_Electrification_in_California_April_2019.pdf</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C8F5A08-55F9-47F4-B315-BA0535F1F292}" type="slidenum">
              <a:rPr lang="en-GB" smtClean="0"/>
              <a:t>10</a:t>
            </a:fld>
            <a:endParaRPr lang="en-GB"/>
          </a:p>
        </p:txBody>
      </p:sp>
    </p:spTree>
    <p:extLst>
      <p:ext uri="{BB962C8B-B14F-4D97-AF65-F5344CB8AC3E}">
        <p14:creationId xmlns:p14="http://schemas.microsoft.com/office/powerpoint/2010/main" val="190348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3A96-04FF-C840-B53B-F95EF44BD7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4269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3A96-04FF-C840-B53B-F95EF44BD7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8240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3A96-04FF-C840-B53B-F95EF44BD7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942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A622A-4220-E04C-9D67-23EDDAD87A85}" type="slidenum">
              <a:rPr lang="en-US" smtClean="0"/>
              <a:t>15</a:t>
            </a:fld>
            <a:endParaRPr lang="en-US"/>
          </a:p>
        </p:txBody>
      </p:sp>
    </p:spTree>
    <p:extLst>
      <p:ext uri="{BB962C8B-B14F-4D97-AF65-F5344CB8AC3E}">
        <p14:creationId xmlns:p14="http://schemas.microsoft.com/office/powerpoint/2010/main" val="184281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A622A-4220-E04C-9D67-23EDDAD87A85}" type="slidenum">
              <a:rPr lang="en-US" smtClean="0"/>
              <a:t>16</a:t>
            </a:fld>
            <a:endParaRPr lang="en-US"/>
          </a:p>
        </p:txBody>
      </p:sp>
    </p:spTree>
    <p:extLst>
      <p:ext uri="{BB962C8B-B14F-4D97-AF65-F5344CB8AC3E}">
        <p14:creationId xmlns:p14="http://schemas.microsoft.com/office/powerpoint/2010/main" val="1800379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pumps use too much energy or can’t work in our cool climate: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Heat pumps are highly effective in weather far colder than ours. DOE’s National Renewable Energy Lab, in an authoritative 2017 study (</a:t>
            </a:r>
            <a:r>
              <a:rPr lang="en-US" sz="1200" u="sng" kern="1200" dirty="0">
                <a:solidFill>
                  <a:schemeClr val="tx1"/>
                </a:solidFill>
                <a:effectLst/>
                <a:latin typeface="+mn-lt"/>
                <a:ea typeface="+mn-ea"/>
                <a:cs typeface="+mn-cs"/>
                <a:hlinkClick r:id="rId3"/>
              </a:rPr>
              <a:t>link</a:t>
            </a:r>
            <a:r>
              <a:rPr lang="en-US" sz="1200" kern="1200" dirty="0">
                <a:solidFill>
                  <a:schemeClr val="tx1"/>
                </a:solidFill>
                <a:effectLst/>
                <a:latin typeface="+mn-lt"/>
                <a:ea typeface="+mn-ea"/>
                <a:cs typeface="+mn-cs"/>
              </a:rPr>
              <a:t>, p.42), cites heat pump space heaters with operating effectiveness at 5 degrees Fahrenheit with a “coefficient of performance” of 3 – which is to say it generates 3x the heat for unit of energy input (heat pumps are essentially refrigerators or AC units in reverse).  This is consistent with the California Energy Commissions cost effectiveness studies.</a:t>
            </a:r>
          </a:p>
          <a:p>
            <a:endParaRPr lang="en-US" dirty="0"/>
          </a:p>
        </p:txBody>
      </p:sp>
      <p:sp>
        <p:nvSpPr>
          <p:cNvPr id="4" name="Slide Number Placeholder 3"/>
          <p:cNvSpPr>
            <a:spLocks noGrp="1"/>
          </p:cNvSpPr>
          <p:nvPr>
            <p:ph type="sldNum" sz="quarter" idx="5"/>
          </p:nvPr>
        </p:nvSpPr>
        <p:spPr/>
        <p:txBody>
          <a:bodyPr/>
          <a:lstStyle/>
          <a:p>
            <a:fld id="{C76A622A-4220-E04C-9D67-23EDDAD87A85}" type="slidenum">
              <a:rPr lang="en-US" smtClean="0"/>
              <a:t>17</a:t>
            </a:fld>
            <a:endParaRPr lang="en-US"/>
          </a:p>
        </p:txBody>
      </p:sp>
    </p:spTree>
    <p:extLst>
      <p:ext uri="{BB962C8B-B14F-4D97-AF65-F5344CB8AC3E}">
        <p14:creationId xmlns:p14="http://schemas.microsoft.com/office/powerpoint/2010/main" val="2057603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A622A-4220-E04C-9D67-23EDDAD87A85}" type="slidenum">
              <a:rPr lang="en-US" smtClean="0"/>
              <a:t>18</a:t>
            </a:fld>
            <a:endParaRPr lang="en-US"/>
          </a:p>
        </p:txBody>
      </p:sp>
    </p:spTree>
    <p:extLst>
      <p:ext uri="{BB962C8B-B14F-4D97-AF65-F5344CB8AC3E}">
        <p14:creationId xmlns:p14="http://schemas.microsoft.com/office/powerpoint/2010/main" val="3893129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B063A96-04FF-C840-B53B-F95EF44BD797}" type="slidenum">
              <a:rPr lang="en-US" smtClean="0"/>
              <a:t>19</a:t>
            </a:fld>
            <a:endParaRPr lang="en-US"/>
          </a:p>
        </p:txBody>
      </p:sp>
    </p:spTree>
    <p:extLst>
      <p:ext uri="{BB962C8B-B14F-4D97-AF65-F5344CB8AC3E}">
        <p14:creationId xmlns:p14="http://schemas.microsoft.com/office/powerpoint/2010/main" val="2844713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6A622A-4220-E04C-9D67-23EDDAD87A85}" type="slidenum">
              <a:rPr lang="en-US" smtClean="0"/>
              <a:t>20</a:t>
            </a:fld>
            <a:endParaRPr lang="en-US"/>
          </a:p>
        </p:txBody>
      </p:sp>
    </p:spTree>
    <p:extLst>
      <p:ext uri="{BB962C8B-B14F-4D97-AF65-F5344CB8AC3E}">
        <p14:creationId xmlns:p14="http://schemas.microsoft.com/office/powerpoint/2010/main" val="312095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A622A-4220-E04C-9D67-23EDDAD87A85}" type="slidenum">
              <a:rPr lang="en-US" smtClean="0"/>
              <a:t>2</a:t>
            </a:fld>
            <a:endParaRPr lang="en-US"/>
          </a:p>
        </p:txBody>
      </p:sp>
    </p:spTree>
    <p:extLst>
      <p:ext uri="{BB962C8B-B14F-4D97-AF65-F5344CB8AC3E}">
        <p14:creationId xmlns:p14="http://schemas.microsoft.com/office/powerpoint/2010/main" val="764294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u="sng" dirty="0"/>
              <a:t>Adopted</a:t>
            </a:r>
          </a:p>
          <a:p>
            <a:r>
              <a:rPr lang="en-US" sz="1200" dirty="0"/>
              <a:t>Berkeley​</a:t>
            </a:r>
          </a:p>
          <a:p>
            <a:r>
              <a:rPr lang="en-US" sz="1200" dirty="0"/>
              <a:t>Windsor</a:t>
            </a:r>
          </a:p>
          <a:p>
            <a:r>
              <a:rPr lang="en-US" sz="1200" dirty="0"/>
              <a:t>​​County of Marin</a:t>
            </a:r>
          </a:p>
          <a:p>
            <a:r>
              <a:rPr lang="en-US" sz="1200" dirty="0"/>
              <a:t>Davis</a:t>
            </a:r>
          </a:p>
          <a:p>
            <a:r>
              <a:rPr lang="en-US" sz="1200" dirty="0"/>
              <a:t>San Luis Obispo</a:t>
            </a:r>
          </a:p>
          <a:p>
            <a:r>
              <a:rPr lang="en-US" sz="1200" dirty="0"/>
              <a:t>Santa Monica </a:t>
            </a:r>
          </a:p>
          <a:p>
            <a:pPr marL="0" indent="0">
              <a:buNone/>
            </a:pPr>
            <a:endParaRPr lang="en-US" sz="1200" dirty="0"/>
          </a:p>
          <a:p>
            <a:pPr marL="0" indent="0">
              <a:buNone/>
            </a:pPr>
            <a:r>
              <a:rPr lang="en-US" sz="1200" b="1" u="sng" dirty="0"/>
              <a:t>Forthcoming</a:t>
            </a:r>
          </a:p>
          <a:p>
            <a:r>
              <a:rPr lang="en-US" sz="1200" dirty="0"/>
              <a:t>Santa Rosa</a:t>
            </a:r>
          </a:p>
          <a:p>
            <a:r>
              <a:rPr lang="en-US" sz="1200" dirty="0"/>
              <a:t>Palo Alto</a:t>
            </a:r>
          </a:p>
          <a:p>
            <a:r>
              <a:rPr lang="en-US" sz="1200" dirty="0"/>
              <a:t>Healdsburg</a:t>
            </a:r>
          </a:p>
          <a:p>
            <a:r>
              <a:rPr lang="en-US" sz="1200" dirty="0"/>
              <a:t>(partial list – over 50 cities considering across the state)</a:t>
            </a:r>
          </a:p>
          <a:p>
            <a:endParaRPr lang="en-GB" dirty="0"/>
          </a:p>
        </p:txBody>
      </p:sp>
      <p:sp>
        <p:nvSpPr>
          <p:cNvPr id="4" name="Slide Number Placeholder 3"/>
          <p:cNvSpPr>
            <a:spLocks noGrp="1"/>
          </p:cNvSpPr>
          <p:nvPr>
            <p:ph type="sldNum" sz="quarter" idx="5"/>
          </p:nvPr>
        </p:nvSpPr>
        <p:spPr/>
        <p:txBody>
          <a:bodyPr/>
          <a:lstStyle/>
          <a:p>
            <a:fld id="{C76A622A-4220-E04C-9D67-23EDDAD87A85}" type="slidenum">
              <a:rPr lang="en-US" smtClean="0"/>
              <a:t>21</a:t>
            </a:fld>
            <a:endParaRPr lang="en-US"/>
          </a:p>
        </p:txBody>
      </p:sp>
    </p:spTree>
    <p:extLst>
      <p:ext uri="{BB962C8B-B14F-4D97-AF65-F5344CB8AC3E}">
        <p14:creationId xmlns:p14="http://schemas.microsoft.com/office/powerpoint/2010/main" val="3498750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6A622A-4220-E04C-9D67-23EDDAD87A85}" type="slidenum">
              <a:rPr lang="en-US" smtClean="0"/>
              <a:t>22</a:t>
            </a:fld>
            <a:endParaRPr lang="en-US"/>
          </a:p>
        </p:txBody>
      </p:sp>
    </p:spTree>
    <p:extLst>
      <p:ext uri="{BB962C8B-B14F-4D97-AF65-F5344CB8AC3E}">
        <p14:creationId xmlns:p14="http://schemas.microsoft.com/office/powerpoint/2010/main" val="2978339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https://ia.cpuc.ca.gov/firemap/</a:t>
            </a:r>
            <a:endParaRPr lang="en-US" dirty="0">
              <a:hlinkClick r:id="" action="ppaction://noaction"/>
            </a:endParaRPr>
          </a:p>
          <a:p>
            <a:endParaRPr lang="en-US" dirty="0">
              <a:hlinkClick r:id="" action="ppaction://noaction"/>
            </a:endParaRPr>
          </a:p>
          <a:p>
            <a:r>
              <a:rPr lang="en-US" dirty="0">
                <a:hlinkClick r:id="" action="ppaction://noaction"/>
              </a:rPr>
              <a:t>https://www.mercurynews.com/2018/09/02/californians-brace-for-fire/</a:t>
            </a:r>
            <a:endParaRPr lang="en-US" dirty="0"/>
          </a:p>
          <a:p>
            <a:endParaRPr lang="en-US" sz="1200" u="sng" kern="1200" dirty="0">
              <a:solidFill>
                <a:schemeClr val="tx1"/>
              </a:solidFill>
              <a:effectLst/>
              <a:latin typeface="+mn-lt"/>
              <a:ea typeface="+mn-ea"/>
              <a:cs typeface="+mn-cs"/>
              <a:hlinkClick r:id="" action="ppaction://noaction"/>
            </a:endParaRPr>
          </a:p>
          <a:p>
            <a:endParaRPr lang="en-US" sz="1200" u="sng" kern="1200" dirty="0">
              <a:solidFill>
                <a:schemeClr val="tx1"/>
              </a:solidFill>
              <a:effectLst/>
              <a:latin typeface="+mn-lt"/>
              <a:ea typeface="+mn-ea"/>
              <a:cs typeface="+mn-cs"/>
              <a:hlinkClick r:id="" action="ppaction://noaction"/>
            </a:endParaRPr>
          </a:p>
          <a:p>
            <a:r>
              <a:rPr lang="en-US" sz="1200" u="sng" kern="1200" dirty="0">
                <a:solidFill>
                  <a:schemeClr val="tx1"/>
                </a:solidFill>
                <a:effectLst/>
                <a:latin typeface="+mn-lt"/>
                <a:ea typeface="+mn-ea"/>
                <a:cs typeface="+mn-cs"/>
                <a:hlinkClick r:id="" action="ppaction://noaction"/>
              </a:rPr>
              <a:t>https://heetma.org/gas-cooking-and-asthma/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*Children living in a home with a gas cooking stove have a 42% increased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risk of current asthma (95% confidence interval [CI] 1.23, 1.64), and a 24%</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increased lifetime risk of asthma (95% CI 1.04, 1.47)*</a:t>
            </a:r>
          </a:p>
          <a:p>
            <a:r>
              <a:rPr lang="en-US" sz="1200" kern="1200" dirty="0">
                <a:solidFill>
                  <a:schemeClr val="tx1"/>
                </a:solidFill>
                <a:effectLst/>
                <a:latin typeface="+mn-lt"/>
                <a:ea typeface="+mn-ea"/>
                <a:cs typeface="+mn-cs"/>
              </a:rPr>
              <a:t> </a:t>
            </a:r>
          </a:p>
          <a:p>
            <a:r>
              <a:rPr lang="en-US" dirty="0">
                <a:hlinkClick r:id="rId4"/>
              </a:rPr>
              <a:t>https://www.sciencedaily.com/releases/2008/10/081013131530.htm</a:t>
            </a:r>
            <a:endParaRPr lang="en-US" dirty="0"/>
          </a:p>
          <a:p>
            <a:r>
              <a:rPr lang="en-US" dirty="0"/>
              <a:t>Date:</a:t>
            </a:r>
          </a:p>
          <a:p>
            <a:r>
              <a:rPr lang="en-US" dirty="0"/>
              <a:t>October 14, 2008</a:t>
            </a:r>
          </a:p>
          <a:p>
            <a:r>
              <a:rPr lang="en-US" dirty="0"/>
              <a:t>Source:</a:t>
            </a:r>
          </a:p>
          <a:p>
            <a:r>
              <a:rPr lang="en-US" dirty="0"/>
              <a:t>Johns Hopkins Medicine</a:t>
            </a:r>
          </a:p>
          <a:p>
            <a:r>
              <a:rPr lang="en-US" dirty="0"/>
              <a:t>Summary:</a:t>
            </a:r>
          </a:p>
          <a:p>
            <a:r>
              <a:rPr lang="en-US" dirty="0"/>
              <a:t>Scientists report that high levels of a noxious gas from stoves can be added to the list of indoor pollutants that aggravate asthma symptoms of inner-city children, especially preschoolers.</a:t>
            </a:r>
          </a:p>
          <a:p>
            <a:endParaRPr lang="en-US" dirty="0"/>
          </a:p>
        </p:txBody>
      </p:sp>
      <p:sp>
        <p:nvSpPr>
          <p:cNvPr id="4" name="Slide Number Placeholder 3"/>
          <p:cNvSpPr>
            <a:spLocks noGrp="1"/>
          </p:cNvSpPr>
          <p:nvPr>
            <p:ph type="sldNum" sz="quarter" idx="5"/>
          </p:nvPr>
        </p:nvSpPr>
        <p:spPr/>
        <p:txBody>
          <a:bodyPr/>
          <a:lstStyle/>
          <a:p>
            <a:fld id="{C76A622A-4220-E04C-9D67-23EDDAD87A85}" type="slidenum">
              <a:rPr lang="en-US" smtClean="0"/>
              <a:t>26</a:t>
            </a:fld>
            <a:endParaRPr lang="en-US"/>
          </a:p>
        </p:txBody>
      </p:sp>
    </p:spTree>
    <p:extLst>
      <p:ext uri="{BB962C8B-B14F-4D97-AF65-F5344CB8AC3E}">
        <p14:creationId xmlns:p14="http://schemas.microsoft.com/office/powerpoint/2010/main" val="3022173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B063A96-04FF-C840-B53B-F95EF44BD797}" type="slidenum">
              <a:rPr lang="en-US" smtClean="0"/>
              <a:t>29</a:t>
            </a:fld>
            <a:endParaRPr lang="en-US"/>
          </a:p>
        </p:txBody>
      </p:sp>
    </p:spTree>
    <p:extLst>
      <p:ext uri="{BB962C8B-B14F-4D97-AF65-F5344CB8AC3E}">
        <p14:creationId xmlns:p14="http://schemas.microsoft.com/office/powerpoint/2010/main" val="364632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 typeface="Arial" panose="020B0604020202020204" pitchFamily="34" charset="0"/>
              <a:buChar char="•"/>
            </a:pPr>
            <a:r>
              <a:rPr lang="en-US" sz="2400" dirty="0"/>
              <a:t>Reduce climate pollution </a:t>
            </a:r>
          </a:p>
          <a:p>
            <a:pPr marL="800100" lvl="1" indent="-342900">
              <a:buFont typeface="Arial" panose="020B0604020202020204" pitchFamily="34" charset="0"/>
              <a:buChar char="•"/>
            </a:pPr>
            <a:r>
              <a:rPr lang="en-US" sz="2400" dirty="0"/>
              <a:t>Foster economic development</a:t>
            </a:r>
          </a:p>
          <a:p>
            <a:pPr lvl="1"/>
            <a:endParaRPr lang="en-US" sz="900" dirty="0"/>
          </a:p>
          <a:p>
            <a:r>
              <a:rPr lang="en-US" sz="2400" dirty="0">
                <a:solidFill>
                  <a:srgbClr val="3675BB"/>
                </a:solidFill>
              </a:rPr>
              <a:t>Savings of more than </a:t>
            </a:r>
            <a:r>
              <a:rPr lang="en-US" sz="2400" b="1" dirty="0">
                <a:solidFill>
                  <a:srgbClr val="3675BB"/>
                </a:solidFill>
              </a:rPr>
              <a:t>$18 million/year </a:t>
            </a:r>
            <a:r>
              <a:rPr lang="en-US" sz="2400" dirty="0">
                <a:solidFill>
                  <a:srgbClr val="3675BB"/>
                </a:solidFill>
              </a:rPr>
              <a:t>for accounts across San Mateo County</a:t>
            </a:r>
            <a:endParaRPr lang="en-US" sz="2400" i="1" dirty="0"/>
          </a:p>
          <a:p>
            <a:endParaRPr lang="en-US" dirty="0"/>
          </a:p>
        </p:txBody>
      </p:sp>
      <p:sp>
        <p:nvSpPr>
          <p:cNvPr id="4" name="Slide Number Placeholder 3"/>
          <p:cNvSpPr>
            <a:spLocks noGrp="1"/>
          </p:cNvSpPr>
          <p:nvPr>
            <p:ph type="sldNum" sz="quarter" idx="5"/>
          </p:nvPr>
        </p:nvSpPr>
        <p:spPr/>
        <p:txBody>
          <a:bodyPr/>
          <a:lstStyle/>
          <a:p>
            <a:fld id="{C76A622A-4220-E04C-9D67-23EDDAD87A85}" type="slidenum">
              <a:rPr lang="en-US" smtClean="0"/>
              <a:t>3</a:t>
            </a:fld>
            <a:endParaRPr lang="en-US"/>
          </a:p>
        </p:txBody>
      </p:sp>
    </p:spTree>
    <p:extLst>
      <p:ext uri="{BB962C8B-B14F-4D97-AF65-F5344CB8AC3E}">
        <p14:creationId xmlns:p14="http://schemas.microsoft.com/office/powerpoint/2010/main" val="391156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A622A-4220-E04C-9D67-23EDDAD87A85}" type="slidenum">
              <a:rPr lang="en-US" smtClean="0"/>
              <a:t>4</a:t>
            </a:fld>
            <a:endParaRPr lang="en-US"/>
          </a:p>
        </p:txBody>
      </p:sp>
    </p:spTree>
    <p:extLst>
      <p:ext uri="{BB962C8B-B14F-4D97-AF65-F5344CB8AC3E}">
        <p14:creationId xmlns:p14="http://schemas.microsoft.com/office/powerpoint/2010/main" val="1089976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900"/>
              </a:spcAft>
              <a:defRPr/>
            </a:pPr>
            <a:r>
              <a:rPr lang="en-US" sz="1400" b="1" dirty="0">
                <a:solidFill>
                  <a:prstClr val="black"/>
                </a:solidFill>
                <a:ea typeface="Verdana"/>
                <a:cs typeface="Verdana" panose="020B0604030504040204" pitchFamily="34" charset="0"/>
              </a:rPr>
              <a:t>Reduced fueling costs for residents</a:t>
            </a:r>
          </a:p>
          <a:p>
            <a:pPr marL="342900" indent="-342900">
              <a:spcAft>
                <a:spcPts val="900"/>
              </a:spcAft>
              <a:buFont typeface="Arial" panose="020B0604020202020204" pitchFamily="34" charset="0"/>
              <a:buChar char="•"/>
              <a:defRPr/>
            </a:pPr>
            <a:r>
              <a:rPr lang="en-US" sz="1200" dirty="0">
                <a:solidFill>
                  <a:prstClr val="black"/>
                </a:solidFill>
                <a:ea typeface="Verdana"/>
                <a:cs typeface="Verdana" panose="020B0604030504040204" pitchFamily="34" charset="0"/>
              </a:rPr>
              <a:t>By 2025 approximately 45,000 EVs in SM Co </a:t>
            </a:r>
          </a:p>
          <a:p>
            <a:pPr marL="342900" indent="-342900">
              <a:spcAft>
                <a:spcPts val="900"/>
              </a:spcAft>
              <a:buFont typeface="Arial" panose="020B0604020202020204" pitchFamily="34" charset="0"/>
              <a:buChar char="•"/>
              <a:defRPr/>
            </a:pPr>
            <a:r>
              <a:rPr lang="en-US" sz="1200" dirty="0">
                <a:solidFill>
                  <a:prstClr val="black"/>
                </a:solidFill>
                <a:ea typeface="Verdana"/>
                <a:cs typeface="Verdana" panose="020B0604030504040204" pitchFamily="34" charset="0"/>
              </a:rPr>
              <a:t>EV savings over gas car $1,200+/year</a:t>
            </a:r>
          </a:p>
          <a:p>
            <a:pPr>
              <a:spcAft>
                <a:spcPts val="900"/>
              </a:spcAft>
              <a:defRPr/>
            </a:pPr>
            <a:endParaRPr lang="en-US" sz="1200" dirty="0">
              <a:solidFill>
                <a:prstClr val="black"/>
              </a:solidFill>
              <a:ea typeface="Verdana"/>
              <a:cs typeface="Verdana" panose="020B0604030504040204" pitchFamily="34" charset="0"/>
            </a:endParaRPr>
          </a:p>
          <a:p>
            <a:pPr>
              <a:spcAft>
                <a:spcPts val="900"/>
              </a:spcAft>
              <a:defRPr/>
            </a:pPr>
            <a:r>
              <a:rPr lang="en-US" sz="1400" b="1" dirty="0">
                <a:solidFill>
                  <a:prstClr val="black"/>
                </a:solidFill>
                <a:ea typeface="Verdana"/>
                <a:cs typeface="Verdana" panose="020B0604030504040204" pitchFamily="34" charset="0"/>
              </a:rPr>
              <a:t>Reduced Construction expenses</a:t>
            </a:r>
          </a:p>
          <a:p>
            <a:pPr marL="342900" indent="-342900">
              <a:spcAft>
                <a:spcPts val="900"/>
              </a:spcAft>
              <a:buFont typeface="Arial" panose="020B0604020202020204" pitchFamily="34" charset="0"/>
              <a:buChar char="•"/>
              <a:defRPr/>
            </a:pPr>
            <a:r>
              <a:rPr lang="en-US" sz="1200" dirty="0">
                <a:solidFill>
                  <a:prstClr val="black"/>
                </a:solidFill>
                <a:ea typeface="Verdana"/>
                <a:cs typeface="Verdana" panose="020B0604030504040204" pitchFamily="34" charset="0"/>
              </a:rPr>
              <a:t>25,000 new housing units</a:t>
            </a:r>
          </a:p>
          <a:p>
            <a:pPr marL="342900" indent="-342900">
              <a:spcAft>
                <a:spcPts val="900"/>
              </a:spcAft>
              <a:buFont typeface="Arial" panose="020B0604020202020204" pitchFamily="34" charset="0"/>
              <a:buChar char="•"/>
              <a:defRPr/>
            </a:pPr>
            <a:r>
              <a:rPr lang="en-US" sz="1200" dirty="0">
                <a:solidFill>
                  <a:prstClr val="black"/>
                </a:solidFill>
                <a:ea typeface="Verdana"/>
                <a:cs typeface="Verdana" panose="020B0604030504040204" pitchFamily="34" charset="0"/>
              </a:rPr>
              <a:t>EV Reach Code &lt;$1.5k/unit at new construction</a:t>
            </a:r>
          </a:p>
          <a:p>
            <a:pPr marL="342900" indent="-342900">
              <a:spcAft>
                <a:spcPts val="900"/>
              </a:spcAft>
              <a:buFont typeface="Arial" panose="020B0604020202020204" pitchFamily="34" charset="0"/>
              <a:buChar char="•"/>
              <a:defRPr/>
            </a:pPr>
            <a:r>
              <a:rPr lang="en-US" sz="1200" dirty="0">
                <a:solidFill>
                  <a:prstClr val="black"/>
                </a:solidFill>
                <a:ea typeface="Verdana"/>
                <a:cs typeface="Verdana" panose="020B0604030504040204" pitchFamily="34" charset="0"/>
              </a:rPr>
              <a:t>$7k/unit for retrofit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6A622A-4220-E04C-9D67-23EDDAD87A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59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A622A-4220-E04C-9D67-23EDDAD87A85}" type="slidenum">
              <a:rPr lang="en-US" smtClean="0"/>
              <a:t>6</a:t>
            </a:fld>
            <a:endParaRPr lang="en-US"/>
          </a:p>
        </p:txBody>
      </p:sp>
    </p:spTree>
    <p:extLst>
      <p:ext uri="{BB962C8B-B14F-4D97-AF65-F5344CB8AC3E}">
        <p14:creationId xmlns:p14="http://schemas.microsoft.com/office/powerpoint/2010/main" val="1863198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A622A-4220-E04C-9D67-23EDDAD87A85}" type="slidenum">
              <a:rPr lang="en-US" smtClean="0"/>
              <a:t>7</a:t>
            </a:fld>
            <a:endParaRPr lang="en-US"/>
          </a:p>
        </p:txBody>
      </p:sp>
    </p:spTree>
    <p:extLst>
      <p:ext uri="{BB962C8B-B14F-4D97-AF65-F5344CB8AC3E}">
        <p14:creationId xmlns:p14="http://schemas.microsoft.com/office/powerpoint/2010/main" val="821799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A622A-4220-E04C-9D67-23EDDAD87A85}" type="slidenum">
              <a:rPr lang="en-US" smtClean="0"/>
              <a:t>8</a:t>
            </a:fld>
            <a:endParaRPr lang="en-US"/>
          </a:p>
        </p:txBody>
      </p:sp>
    </p:spTree>
    <p:extLst>
      <p:ext uri="{BB962C8B-B14F-4D97-AF65-F5344CB8AC3E}">
        <p14:creationId xmlns:p14="http://schemas.microsoft.com/office/powerpoint/2010/main" val="209566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 Carbon Neutral Buildings Cost Study. June 23, 2017</a:t>
            </a:r>
          </a:p>
          <a:p>
            <a:r>
              <a:rPr lang="en-US" dirty="0">
                <a:hlinkClick r:id="rId3"/>
              </a:rPr>
              <a:t>https://www.ucop.edu/sustainability/_files/Carbon%20Neutral%20New%20Building%20Cost%20Study%20FinalReport.pdf</a:t>
            </a:r>
            <a:endParaRPr lang="en-US" dirty="0"/>
          </a:p>
          <a:p>
            <a:r>
              <a:rPr lang="en-US" dirty="0"/>
              <a:t>UC commitment to all-electric</a:t>
            </a:r>
          </a:p>
          <a:p>
            <a:r>
              <a:rPr lang="en-US" sz="1200" u="sng" kern="1200" dirty="0">
                <a:solidFill>
                  <a:schemeClr val="tx1"/>
                </a:solidFill>
                <a:effectLst/>
                <a:latin typeface="+mn-lt"/>
                <a:ea typeface="+mn-ea"/>
                <a:cs typeface="+mn-cs"/>
                <a:hlinkClick r:id="rId4"/>
              </a:rPr>
              <a:t>https://policy.ucop.edu/doc/3100155/SustainablePractices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6A622A-4220-E04C-9D67-23EDDAD87A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352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8005-7247-C044-87E6-77BD386D2003}"/>
              </a:ext>
            </a:extLst>
          </p:cNvPr>
          <p:cNvSpPr>
            <a:spLocks noGrp="1"/>
          </p:cNvSpPr>
          <p:nvPr>
            <p:ph type="ctrTitle" hasCustomPrompt="1"/>
          </p:nvPr>
        </p:nvSpPr>
        <p:spPr>
          <a:xfrm>
            <a:off x="1524000" y="2697129"/>
            <a:ext cx="9144000" cy="812834"/>
          </a:xfrm>
        </p:spPr>
        <p:txBody>
          <a:bodyPr anchor="b"/>
          <a:lstStyle>
            <a:lvl1pPr algn="ctr">
              <a:defRPr sz="6000" b="1"/>
            </a:lvl1pPr>
          </a:lstStyle>
          <a:p>
            <a:r>
              <a:rPr lang="en-US" dirty="0"/>
              <a:t>TITLE</a:t>
            </a:r>
          </a:p>
        </p:txBody>
      </p:sp>
      <p:sp>
        <p:nvSpPr>
          <p:cNvPr id="3" name="Subtitle 2">
            <a:extLst>
              <a:ext uri="{FF2B5EF4-FFF2-40B4-BE49-F238E27FC236}">
                <a16:creationId xmlns:a16="http://schemas.microsoft.com/office/drawing/2014/main" id="{348F639F-2984-9340-8A85-5E65FBE7105D}"/>
              </a:ext>
            </a:extLst>
          </p:cNvPr>
          <p:cNvSpPr>
            <a:spLocks noGrp="1"/>
          </p:cNvSpPr>
          <p:nvPr>
            <p:ph type="subTitle" idx="1"/>
          </p:nvPr>
        </p:nvSpPr>
        <p:spPr>
          <a:xfrm>
            <a:off x="1524000" y="3727047"/>
            <a:ext cx="9144000" cy="1542327"/>
          </a:xfrm>
        </p:spPr>
        <p:txBody>
          <a:bodyPr/>
          <a:lstStyle>
            <a:lvl1pPr marL="0" indent="0" algn="ctr">
              <a:buNone/>
              <a:defRPr sz="2400">
                <a:solidFill>
                  <a:srgbClr val="3675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A59692E-F031-8E48-B60E-06B18D61DEDF}"/>
              </a:ext>
            </a:extLst>
          </p:cNvPr>
          <p:cNvPicPr>
            <a:picLocks noChangeAspect="1"/>
          </p:cNvPicPr>
          <p:nvPr userDrawn="1"/>
        </p:nvPicPr>
        <p:blipFill>
          <a:blip r:embed="rId2"/>
          <a:stretch>
            <a:fillRect/>
          </a:stretch>
        </p:blipFill>
        <p:spPr>
          <a:xfrm>
            <a:off x="-1051033" y="960305"/>
            <a:ext cx="3026980" cy="6053960"/>
          </a:xfrm>
          <a:prstGeom prst="rect">
            <a:avLst/>
          </a:prstGeom>
        </p:spPr>
      </p:pic>
    </p:spTree>
    <p:extLst>
      <p:ext uri="{BB962C8B-B14F-4D97-AF65-F5344CB8AC3E}">
        <p14:creationId xmlns:p14="http://schemas.microsoft.com/office/powerpoint/2010/main" val="376205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95944F-B3DF-4534-8DDC-3430E40D440B}" type="slidenum">
              <a:rPr lang="en-US"/>
              <a:pPr>
                <a:defRPr/>
              </a:pPr>
              <a:t>‹#›</a:t>
            </a:fld>
            <a:endParaRPr lang="en-US" dirty="0"/>
          </a:p>
        </p:txBody>
      </p:sp>
    </p:spTree>
    <p:extLst>
      <p:ext uri="{BB962C8B-B14F-4D97-AF65-F5344CB8AC3E}">
        <p14:creationId xmlns:p14="http://schemas.microsoft.com/office/powerpoint/2010/main" val="4160586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8005-7247-C044-87E6-77BD386D2003}"/>
              </a:ext>
            </a:extLst>
          </p:cNvPr>
          <p:cNvSpPr>
            <a:spLocks noGrp="1"/>
          </p:cNvSpPr>
          <p:nvPr>
            <p:ph type="ctrTitle" hasCustomPrompt="1"/>
          </p:nvPr>
        </p:nvSpPr>
        <p:spPr>
          <a:xfrm>
            <a:off x="1524000" y="2697129"/>
            <a:ext cx="9144000" cy="812834"/>
          </a:xfrm>
        </p:spPr>
        <p:txBody>
          <a:bodyPr anchor="b"/>
          <a:lstStyle>
            <a:lvl1pPr algn="ctr">
              <a:defRPr sz="6000" b="1"/>
            </a:lvl1pPr>
          </a:lstStyle>
          <a:p>
            <a:r>
              <a:rPr lang="en-US" dirty="0"/>
              <a:t>TITLE</a:t>
            </a:r>
          </a:p>
        </p:txBody>
      </p:sp>
      <p:sp>
        <p:nvSpPr>
          <p:cNvPr id="3" name="Subtitle 2">
            <a:extLst>
              <a:ext uri="{FF2B5EF4-FFF2-40B4-BE49-F238E27FC236}">
                <a16:creationId xmlns:a16="http://schemas.microsoft.com/office/drawing/2014/main" id="{348F639F-2984-9340-8A85-5E65FBE7105D}"/>
              </a:ext>
            </a:extLst>
          </p:cNvPr>
          <p:cNvSpPr>
            <a:spLocks noGrp="1"/>
          </p:cNvSpPr>
          <p:nvPr>
            <p:ph type="subTitle" idx="1"/>
          </p:nvPr>
        </p:nvSpPr>
        <p:spPr>
          <a:xfrm>
            <a:off x="1524000" y="3727047"/>
            <a:ext cx="9144000" cy="1542327"/>
          </a:xfrm>
        </p:spPr>
        <p:txBody>
          <a:bodyPr/>
          <a:lstStyle>
            <a:lvl1pPr marL="0" indent="0" algn="ctr">
              <a:buNone/>
              <a:defRPr sz="2400">
                <a:solidFill>
                  <a:srgbClr val="3675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a:extLst>
              <a:ext uri="{FF2B5EF4-FFF2-40B4-BE49-F238E27FC236}">
                <a16:creationId xmlns:a16="http://schemas.microsoft.com/office/drawing/2014/main" id="{B974DFD1-9AD2-574D-9D03-DE80719A15E8}"/>
              </a:ext>
            </a:extLst>
          </p:cNvPr>
          <p:cNvCxnSpPr>
            <a:cxnSpLocks/>
          </p:cNvCxnSpPr>
          <p:nvPr userDrawn="1"/>
        </p:nvCxnSpPr>
        <p:spPr>
          <a:xfrm>
            <a:off x="2874373" y="3483606"/>
            <a:ext cx="6443254"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59692E-F031-8E48-B60E-06B18D61DEDF}"/>
              </a:ext>
            </a:extLst>
          </p:cNvPr>
          <p:cNvPicPr>
            <a:picLocks noChangeAspect="1"/>
          </p:cNvPicPr>
          <p:nvPr userDrawn="1"/>
        </p:nvPicPr>
        <p:blipFill>
          <a:blip r:embed="rId2"/>
          <a:stretch>
            <a:fillRect/>
          </a:stretch>
        </p:blipFill>
        <p:spPr>
          <a:xfrm>
            <a:off x="-1051033" y="960305"/>
            <a:ext cx="3026980" cy="6053960"/>
          </a:xfrm>
          <a:prstGeom prst="rect">
            <a:avLst/>
          </a:prstGeom>
        </p:spPr>
      </p:pic>
    </p:spTree>
    <p:extLst>
      <p:ext uri="{BB962C8B-B14F-4D97-AF65-F5344CB8AC3E}">
        <p14:creationId xmlns:p14="http://schemas.microsoft.com/office/powerpoint/2010/main" val="3039799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CB2F-4213-BD4A-957F-1233D85469BF}"/>
              </a:ext>
            </a:extLst>
          </p:cNvPr>
          <p:cNvSpPr>
            <a:spLocks noGrp="1"/>
          </p:cNvSpPr>
          <p:nvPr>
            <p:ph type="title" hasCustomPrompt="1"/>
          </p:nvPr>
        </p:nvSpPr>
        <p:spPr>
          <a:xfrm>
            <a:off x="1515670" y="518778"/>
            <a:ext cx="9194217" cy="859729"/>
          </a:xfrm>
        </p:spPr>
        <p:txBody>
          <a:bodyPr/>
          <a:lstStyle>
            <a:lvl1pPr>
              <a:defRPr sz="4000" b="1"/>
            </a:lvl1pPr>
          </a:lstStyle>
          <a:p>
            <a:r>
              <a:rPr lang="en-US" dirty="0"/>
              <a:t>TITLE</a:t>
            </a:r>
          </a:p>
        </p:txBody>
      </p:sp>
      <p:sp>
        <p:nvSpPr>
          <p:cNvPr id="8" name="Subtitle 2">
            <a:extLst>
              <a:ext uri="{FF2B5EF4-FFF2-40B4-BE49-F238E27FC236}">
                <a16:creationId xmlns:a16="http://schemas.microsoft.com/office/drawing/2014/main" id="{47AAC473-0B2E-8F4C-9F56-824AAE42C2DD}"/>
              </a:ext>
            </a:extLst>
          </p:cNvPr>
          <p:cNvSpPr>
            <a:spLocks noGrp="1"/>
          </p:cNvSpPr>
          <p:nvPr>
            <p:ph type="subTitle" idx="13"/>
          </p:nvPr>
        </p:nvSpPr>
        <p:spPr>
          <a:xfrm>
            <a:off x="1523999" y="1445884"/>
            <a:ext cx="9185888" cy="4635429"/>
          </a:xfrm>
        </p:spPr>
        <p:txBody>
          <a:bodyPr>
            <a:noAutofit/>
          </a:bodyPr>
          <a:lstStyle>
            <a:lvl1pPr marL="0" indent="0" algn="l">
              <a:buNone/>
              <a:defRPr>
                <a:solidFill>
                  <a:srgbClr val="2B5FAC"/>
                </a:solidFill>
              </a:defRPr>
            </a:lvl1pPr>
          </a:lstStyle>
          <a:p>
            <a:pPr algn="l">
              <a:lnSpc>
                <a:spcPct val="150000"/>
              </a:lnSpc>
            </a:pPr>
            <a:r>
              <a:rPr lang="en-US" sz="2000" dirty="0">
                <a:latin typeface="Roboto" panose="02000000000000000000" pitchFamily="2" charset="0"/>
                <a:ea typeface="Roboto" panose="02000000000000000000" pitchFamily="2" charset="0"/>
                <a:cs typeface="Arial" panose="020B0604020202020204" pitchFamily="34" charset="0"/>
              </a:rPr>
              <a:t>Click to edit Master subtitle style</a:t>
            </a:r>
          </a:p>
        </p:txBody>
      </p:sp>
      <p:cxnSp>
        <p:nvCxnSpPr>
          <p:cNvPr id="9" name="Straight Connector 8">
            <a:extLst>
              <a:ext uri="{FF2B5EF4-FFF2-40B4-BE49-F238E27FC236}">
                <a16:creationId xmlns:a16="http://schemas.microsoft.com/office/drawing/2014/main" id="{7AC048C2-383B-5448-B1E0-345C1A5734ED}"/>
              </a:ext>
            </a:extLst>
          </p:cNvPr>
          <p:cNvCxnSpPr>
            <a:cxnSpLocks/>
          </p:cNvCxnSpPr>
          <p:nvPr userDrawn="1"/>
        </p:nvCxnSpPr>
        <p:spPr>
          <a:xfrm>
            <a:off x="1618589" y="1251098"/>
            <a:ext cx="9091298"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EB1C5D-8021-5542-BB0E-4F0A3F1A1EAF}"/>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dirty="0">
              <a:solidFill>
                <a:srgbClr val="2B5FAC"/>
              </a:solidFill>
            </a:endParaRPr>
          </a:p>
        </p:txBody>
      </p:sp>
      <p:cxnSp>
        <p:nvCxnSpPr>
          <p:cNvPr id="6" name="Straight Connector 5">
            <a:extLst>
              <a:ext uri="{FF2B5EF4-FFF2-40B4-BE49-F238E27FC236}">
                <a16:creationId xmlns:a16="http://schemas.microsoft.com/office/drawing/2014/main" id="{351429D4-3046-AD44-BD41-08AD089BB031}"/>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72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47AAC473-0B2E-8F4C-9F56-824AAE42C2DD}"/>
              </a:ext>
            </a:extLst>
          </p:cNvPr>
          <p:cNvSpPr>
            <a:spLocks noGrp="1"/>
          </p:cNvSpPr>
          <p:nvPr>
            <p:ph type="subTitle" idx="13"/>
          </p:nvPr>
        </p:nvSpPr>
        <p:spPr>
          <a:xfrm>
            <a:off x="1515670" y="1451077"/>
            <a:ext cx="9185888" cy="4614466"/>
          </a:xfrm>
        </p:spPr>
        <p:txBody>
          <a:bodyPr>
            <a:noAutofit/>
          </a:bodyPr>
          <a:lstStyle>
            <a:lvl1pPr marL="342900" indent="-342900" algn="l">
              <a:buFont typeface="Arial" panose="020B0604020202020204" pitchFamily="34" charset="0"/>
              <a:buChar char="•"/>
              <a:defRPr>
                <a:solidFill>
                  <a:srgbClr val="2B5FAC"/>
                </a:solidFill>
              </a:defRPr>
            </a:lvl1pPr>
          </a:lstStyle>
          <a:p>
            <a:pPr algn="l">
              <a:lnSpc>
                <a:spcPct val="150000"/>
              </a:lnSpc>
            </a:pPr>
            <a:r>
              <a:rPr lang="en-US" sz="2000" dirty="0">
                <a:latin typeface="Roboto" panose="02000000000000000000" pitchFamily="2" charset="0"/>
                <a:ea typeface="Roboto" panose="02000000000000000000" pitchFamily="2" charset="0"/>
                <a:cs typeface="Arial" panose="020B0604020202020204" pitchFamily="34" charset="0"/>
              </a:rPr>
              <a:t>Click to edit Master subtitle style</a:t>
            </a:r>
          </a:p>
        </p:txBody>
      </p:sp>
      <p:sp>
        <p:nvSpPr>
          <p:cNvPr id="9" name="Title 1">
            <a:extLst>
              <a:ext uri="{FF2B5EF4-FFF2-40B4-BE49-F238E27FC236}">
                <a16:creationId xmlns:a16="http://schemas.microsoft.com/office/drawing/2014/main" id="{BA8E4131-51A7-174F-B68A-5BE309D58F75}"/>
              </a:ext>
            </a:extLst>
          </p:cNvPr>
          <p:cNvSpPr>
            <a:spLocks noGrp="1"/>
          </p:cNvSpPr>
          <p:nvPr>
            <p:ph type="title" hasCustomPrompt="1"/>
          </p:nvPr>
        </p:nvSpPr>
        <p:spPr>
          <a:xfrm>
            <a:off x="1515670" y="518778"/>
            <a:ext cx="9194217" cy="859729"/>
          </a:xfrm>
        </p:spPr>
        <p:txBody>
          <a:bodyPr/>
          <a:lstStyle>
            <a:lvl1pPr>
              <a:defRPr sz="4000" b="1"/>
            </a:lvl1pPr>
          </a:lstStyle>
          <a:p>
            <a:r>
              <a:rPr lang="en-US" dirty="0"/>
              <a:t>TITLE</a:t>
            </a:r>
          </a:p>
        </p:txBody>
      </p:sp>
      <p:cxnSp>
        <p:nvCxnSpPr>
          <p:cNvPr id="10" name="Straight Connector 9">
            <a:extLst>
              <a:ext uri="{FF2B5EF4-FFF2-40B4-BE49-F238E27FC236}">
                <a16:creationId xmlns:a16="http://schemas.microsoft.com/office/drawing/2014/main" id="{631E8C8C-7521-8E45-984F-5C2365CCCF57}"/>
              </a:ext>
            </a:extLst>
          </p:cNvPr>
          <p:cNvCxnSpPr>
            <a:cxnSpLocks/>
          </p:cNvCxnSpPr>
          <p:nvPr userDrawn="1"/>
        </p:nvCxnSpPr>
        <p:spPr>
          <a:xfrm>
            <a:off x="1618589" y="1251098"/>
            <a:ext cx="9091298"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35088B7-0267-3B48-B303-E99429CA6FC9}"/>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dirty="0">
              <a:solidFill>
                <a:srgbClr val="2B5FAC"/>
              </a:solidFill>
            </a:endParaRPr>
          </a:p>
        </p:txBody>
      </p:sp>
      <p:cxnSp>
        <p:nvCxnSpPr>
          <p:cNvPr id="6" name="Straight Connector 5">
            <a:extLst>
              <a:ext uri="{FF2B5EF4-FFF2-40B4-BE49-F238E27FC236}">
                <a16:creationId xmlns:a16="http://schemas.microsoft.com/office/drawing/2014/main" id="{C0D54454-52CF-004D-A0D9-68974D285160}"/>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696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6D94B5-7501-8C4F-92EE-4AE262A70E7B}"/>
              </a:ext>
            </a:extLst>
          </p:cNvPr>
          <p:cNvSpPr>
            <a:spLocks noGrp="1"/>
          </p:cNvSpPr>
          <p:nvPr>
            <p:ph type="title" hasCustomPrompt="1"/>
          </p:nvPr>
        </p:nvSpPr>
        <p:spPr>
          <a:xfrm>
            <a:off x="1515670" y="518778"/>
            <a:ext cx="9194217" cy="859729"/>
          </a:xfrm>
        </p:spPr>
        <p:txBody>
          <a:bodyPr/>
          <a:lstStyle>
            <a:lvl1pPr>
              <a:defRPr sz="4000" b="1"/>
            </a:lvl1pPr>
          </a:lstStyle>
          <a:p>
            <a:r>
              <a:rPr lang="en-US" dirty="0"/>
              <a:t>TITLE</a:t>
            </a:r>
          </a:p>
        </p:txBody>
      </p:sp>
      <p:cxnSp>
        <p:nvCxnSpPr>
          <p:cNvPr id="7" name="Straight Connector 6">
            <a:extLst>
              <a:ext uri="{FF2B5EF4-FFF2-40B4-BE49-F238E27FC236}">
                <a16:creationId xmlns:a16="http://schemas.microsoft.com/office/drawing/2014/main" id="{13303D5C-10E9-3144-9B6A-B5293ED99992}"/>
              </a:ext>
            </a:extLst>
          </p:cNvPr>
          <p:cNvCxnSpPr>
            <a:cxnSpLocks/>
          </p:cNvCxnSpPr>
          <p:nvPr userDrawn="1"/>
        </p:nvCxnSpPr>
        <p:spPr>
          <a:xfrm>
            <a:off x="1618589" y="1251098"/>
            <a:ext cx="9091298"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89EC6B4-AD04-7C4D-B2C1-F31BAC57B481}"/>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dirty="0">
              <a:solidFill>
                <a:srgbClr val="2B5FAC"/>
              </a:solidFill>
            </a:endParaRPr>
          </a:p>
        </p:txBody>
      </p:sp>
      <p:cxnSp>
        <p:nvCxnSpPr>
          <p:cNvPr id="5" name="Straight Connector 4">
            <a:extLst>
              <a:ext uri="{FF2B5EF4-FFF2-40B4-BE49-F238E27FC236}">
                <a16:creationId xmlns:a16="http://schemas.microsoft.com/office/drawing/2014/main" id="{2CC94EDE-B52C-6A4F-9FAD-AF2C9351C703}"/>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236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06E3AC-8E5A-F646-8C81-22CDA7D4D233}"/>
              </a:ext>
            </a:extLst>
          </p:cNvPr>
          <p:cNvSpPr>
            <a:spLocks noGrp="1"/>
          </p:cNvSpPr>
          <p:nvPr>
            <p:ph sz="half" idx="1"/>
          </p:nvPr>
        </p:nvSpPr>
        <p:spPr>
          <a:xfrm>
            <a:off x="1515670" y="1428488"/>
            <a:ext cx="4504130" cy="4485628"/>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F0485802-B3B3-2549-8A31-7096363C0CBE}"/>
              </a:ext>
            </a:extLst>
          </p:cNvPr>
          <p:cNvSpPr>
            <a:spLocks noGrp="1"/>
          </p:cNvSpPr>
          <p:nvPr>
            <p:ph sz="half" idx="2"/>
          </p:nvPr>
        </p:nvSpPr>
        <p:spPr>
          <a:xfrm>
            <a:off x="6118186" y="1436563"/>
            <a:ext cx="4591702" cy="4492066"/>
          </a:xfrm>
        </p:spPr>
        <p:txBody>
          <a:body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40465C74-7418-314F-85F8-1E74A7D26C30}"/>
              </a:ext>
            </a:extLst>
          </p:cNvPr>
          <p:cNvSpPr>
            <a:spLocks noGrp="1"/>
          </p:cNvSpPr>
          <p:nvPr>
            <p:ph type="title" hasCustomPrompt="1"/>
          </p:nvPr>
        </p:nvSpPr>
        <p:spPr>
          <a:xfrm>
            <a:off x="1515670" y="518778"/>
            <a:ext cx="9194217" cy="859729"/>
          </a:xfrm>
        </p:spPr>
        <p:txBody>
          <a:bodyPr/>
          <a:lstStyle>
            <a:lvl1pPr>
              <a:defRPr sz="4000" b="1"/>
            </a:lvl1pPr>
          </a:lstStyle>
          <a:p>
            <a:r>
              <a:rPr lang="en-US" dirty="0"/>
              <a:t>TITLE</a:t>
            </a:r>
          </a:p>
        </p:txBody>
      </p:sp>
      <p:cxnSp>
        <p:nvCxnSpPr>
          <p:cNvPr id="7" name="Straight Connector 6">
            <a:extLst>
              <a:ext uri="{FF2B5EF4-FFF2-40B4-BE49-F238E27FC236}">
                <a16:creationId xmlns:a16="http://schemas.microsoft.com/office/drawing/2014/main" id="{79F5FAAC-412B-6146-BE7B-185227464BF7}"/>
              </a:ext>
            </a:extLst>
          </p:cNvPr>
          <p:cNvCxnSpPr>
            <a:cxnSpLocks/>
          </p:cNvCxnSpPr>
          <p:nvPr userDrawn="1"/>
        </p:nvCxnSpPr>
        <p:spPr>
          <a:xfrm>
            <a:off x="1618589" y="1251098"/>
            <a:ext cx="9091298"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AEA695-E0A4-734D-8449-8FE3E47B5D30}"/>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dirty="0">
              <a:solidFill>
                <a:srgbClr val="2B5FAC"/>
              </a:solidFill>
            </a:endParaRPr>
          </a:p>
        </p:txBody>
      </p:sp>
      <p:cxnSp>
        <p:nvCxnSpPr>
          <p:cNvPr id="9" name="Straight Connector 8">
            <a:extLst>
              <a:ext uri="{FF2B5EF4-FFF2-40B4-BE49-F238E27FC236}">
                <a16:creationId xmlns:a16="http://schemas.microsoft.com/office/drawing/2014/main" id="{37389BBB-C67B-9344-870D-DEB0CB4B51B9}"/>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2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06E3AC-8E5A-F646-8C81-22CDA7D4D233}"/>
              </a:ext>
            </a:extLst>
          </p:cNvPr>
          <p:cNvSpPr>
            <a:spLocks noGrp="1"/>
          </p:cNvSpPr>
          <p:nvPr>
            <p:ph sz="half" idx="1"/>
          </p:nvPr>
        </p:nvSpPr>
        <p:spPr>
          <a:xfrm>
            <a:off x="1515669" y="1436564"/>
            <a:ext cx="9194217" cy="4492066"/>
          </a:xfrm>
        </p:spPr>
        <p:txBody>
          <a:bodyPr/>
          <a:lstStyle/>
          <a:p>
            <a:pPr lvl="0"/>
            <a:r>
              <a:rPr lang="en-US" dirty="0"/>
              <a:t>Click to edit Master text styles</a:t>
            </a:r>
          </a:p>
          <a:p>
            <a:pPr lvl="1"/>
            <a:r>
              <a:rPr lang="en-US" dirty="0"/>
              <a:t>Second level</a:t>
            </a:r>
          </a:p>
          <a:p>
            <a:pPr lvl="2"/>
            <a:r>
              <a:rPr lang="en-US" dirty="0"/>
              <a:t>Third level</a:t>
            </a:r>
          </a:p>
        </p:txBody>
      </p:sp>
      <p:sp>
        <p:nvSpPr>
          <p:cNvPr id="5" name="Title 1">
            <a:extLst>
              <a:ext uri="{FF2B5EF4-FFF2-40B4-BE49-F238E27FC236}">
                <a16:creationId xmlns:a16="http://schemas.microsoft.com/office/drawing/2014/main" id="{8C9500D9-5029-5E4E-BFF5-3C7EE81457BA}"/>
              </a:ext>
            </a:extLst>
          </p:cNvPr>
          <p:cNvSpPr>
            <a:spLocks noGrp="1"/>
          </p:cNvSpPr>
          <p:nvPr>
            <p:ph type="title" hasCustomPrompt="1"/>
          </p:nvPr>
        </p:nvSpPr>
        <p:spPr>
          <a:xfrm>
            <a:off x="1515670" y="518778"/>
            <a:ext cx="9194217" cy="859729"/>
          </a:xfrm>
        </p:spPr>
        <p:txBody>
          <a:bodyPr/>
          <a:lstStyle>
            <a:lvl1pPr>
              <a:defRPr sz="4000" b="1"/>
            </a:lvl1pPr>
          </a:lstStyle>
          <a:p>
            <a:r>
              <a:rPr lang="en-US" dirty="0"/>
              <a:t>TITLE</a:t>
            </a:r>
          </a:p>
        </p:txBody>
      </p:sp>
      <p:cxnSp>
        <p:nvCxnSpPr>
          <p:cNvPr id="6" name="Straight Connector 5">
            <a:extLst>
              <a:ext uri="{FF2B5EF4-FFF2-40B4-BE49-F238E27FC236}">
                <a16:creationId xmlns:a16="http://schemas.microsoft.com/office/drawing/2014/main" id="{C4D421BD-BF44-D244-A72B-F54572EBAA20}"/>
              </a:ext>
            </a:extLst>
          </p:cNvPr>
          <p:cNvCxnSpPr>
            <a:cxnSpLocks/>
          </p:cNvCxnSpPr>
          <p:nvPr userDrawn="1"/>
        </p:nvCxnSpPr>
        <p:spPr>
          <a:xfrm>
            <a:off x="1618589" y="1251098"/>
            <a:ext cx="9091298"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B3C4FD6-5650-7A48-A448-6F3DF7611A2F}"/>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dirty="0">
              <a:solidFill>
                <a:srgbClr val="2B5FAC"/>
              </a:solidFill>
            </a:endParaRPr>
          </a:p>
        </p:txBody>
      </p:sp>
      <p:cxnSp>
        <p:nvCxnSpPr>
          <p:cNvPr id="8" name="Straight Connector 7">
            <a:extLst>
              <a:ext uri="{FF2B5EF4-FFF2-40B4-BE49-F238E27FC236}">
                <a16:creationId xmlns:a16="http://schemas.microsoft.com/office/drawing/2014/main" id="{B8CC8B5E-8211-C24B-8170-AA01CC917877}"/>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80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8005-7247-C044-87E6-77BD386D2003}"/>
              </a:ext>
            </a:extLst>
          </p:cNvPr>
          <p:cNvSpPr>
            <a:spLocks noGrp="1"/>
          </p:cNvSpPr>
          <p:nvPr>
            <p:ph type="ctrTitle" hasCustomPrompt="1"/>
          </p:nvPr>
        </p:nvSpPr>
        <p:spPr>
          <a:xfrm>
            <a:off x="1524000" y="2465407"/>
            <a:ext cx="9144000" cy="1044555"/>
          </a:xfrm>
        </p:spPr>
        <p:txBody>
          <a:bodyPr anchor="b"/>
          <a:lstStyle>
            <a:lvl1pPr algn="ctr">
              <a:defRPr sz="6000" b="1"/>
            </a:lvl1pPr>
          </a:lstStyle>
          <a:p>
            <a:r>
              <a:rPr lang="en-US" dirty="0"/>
              <a:t>TITLE</a:t>
            </a:r>
          </a:p>
        </p:txBody>
      </p:sp>
      <p:cxnSp>
        <p:nvCxnSpPr>
          <p:cNvPr id="7" name="Straight Connector 6">
            <a:extLst>
              <a:ext uri="{FF2B5EF4-FFF2-40B4-BE49-F238E27FC236}">
                <a16:creationId xmlns:a16="http://schemas.microsoft.com/office/drawing/2014/main" id="{B974DFD1-9AD2-574D-9D03-DE80719A15E8}"/>
              </a:ext>
            </a:extLst>
          </p:cNvPr>
          <p:cNvCxnSpPr>
            <a:cxnSpLocks/>
          </p:cNvCxnSpPr>
          <p:nvPr userDrawn="1"/>
        </p:nvCxnSpPr>
        <p:spPr>
          <a:xfrm>
            <a:off x="2874373" y="3483606"/>
            <a:ext cx="6443254"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204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66A9-9CF2-BB44-924D-3B17841223EF}"/>
              </a:ext>
            </a:extLst>
          </p:cNvPr>
          <p:cNvSpPr>
            <a:spLocks noGrp="1"/>
          </p:cNvSpPr>
          <p:nvPr>
            <p:ph type="title" hasCustomPrompt="1"/>
          </p:nvPr>
        </p:nvSpPr>
        <p:spPr>
          <a:xfrm>
            <a:off x="1517651" y="634529"/>
            <a:ext cx="3767043" cy="1442750"/>
          </a:xfrm>
        </p:spPr>
        <p:txBody>
          <a:bodyPr anchor="b"/>
          <a:lstStyle>
            <a:lvl1pPr>
              <a:defRPr sz="3200" b="1"/>
            </a:lvl1pPr>
          </a:lstStyle>
          <a:p>
            <a:r>
              <a:rPr lang="en-US" dirty="0"/>
              <a:t>CLICK TO EDIT MASTER TITLE STYLE</a:t>
            </a:r>
          </a:p>
        </p:txBody>
      </p:sp>
      <p:sp>
        <p:nvSpPr>
          <p:cNvPr id="3" name="Picture Placeholder 2">
            <a:extLst>
              <a:ext uri="{FF2B5EF4-FFF2-40B4-BE49-F238E27FC236}">
                <a16:creationId xmlns:a16="http://schemas.microsoft.com/office/drawing/2014/main" id="{D22E7B02-3976-9442-9D36-B6AA827BF0EE}"/>
              </a:ext>
            </a:extLst>
          </p:cNvPr>
          <p:cNvSpPr>
            <a:spLocks noGrp="1"/>
          </p:cNvSpPr>
          <p:nvPr>
            <p:ph type="pic" idx="1"/>
          </p:nvPr>
        </p:nvSpPr>
        <p:spPr>
          <a:xfrm>
            <a:off x="5524500" y="634529"/>
            <a:ext cx="6172200" cy="523445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13484BB-97B6-B847-85B8-97E8016E0136}"/>
              </a:ext>
            </a:extLst>
          </p:cNvPr>
          <p:cNvSpPr>
            <a:spLocks noGrp="1"/>
          </p:cNvSpPr>
          <p:nvPr>
            <p:ph type="body" sz="half" idx="2"/>
          </p:nvPr>
        </p:nvSpPr>
        <p:spPr>
          <a:xfrm>
            <a:off x="1517651" y="2161244"/>
            <a:ext cx="3767043" cy="3707743"/>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Box 4">
            <a:extLst>
              <a:ext uri="{FF2B5EF4-FFF2-40B4-BE49-F238E27FC236}">
                <a16:creationId xmlns:a16="http://schemas.microsoft.com/office/drawing/2014/main" id="{0A97173F-9AB8-3542-80CE-B9900A6E0123}"/>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dirty="0">
              <a:solidFill>
                <a:srgbClr val="2B5FAC"/>
              </a:solidFill>
            </a:endParaRPr>
          </a:p>
        </p:txBody>
      </p:sp>
      <p:cxnSp>
        <p:nvCxnSpPr>
          <p:cNvPr id="7" name="Straight Connector 6">
            <a:extLst>
              <a:ext uri="{FF2B5EF4-FFF2-40B4-BE49-F238E27FC236}">
                <a16:creationId xmlns:a16="http://schemas.microsoft.com/office/drawing/2014/main" id="{4200BF31-9B76-DA47-B159-548B2B5D6E2F}"/>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333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7044E44-019D-F945-BA85-BE30E0C99CB5}"/>
              </a:ext>
            </a:extLst>
          </p:cNvPr>
          <p:cNvSpPr>
            <a:spLocks noGrp="1"/>
          </p:cNvSpPr>
          <p:nvPr>
            <p:ph type="pic" idx="10"/>
          </p:nvPr>
        </p:nvSpPr>
        <p:spPr>
          <a:xfrm>
            <a:off x="1515670" y="634529"/>
            <a:ext cx="9143999" cy="5236044"/>
          </a:xfrm>
          <a:prstGeom prst="rect">
            <a:avLst/>
          </a:prstGeom>
        </p:spPr>
        <p:txBody>
          <a:bodyPr>
            <a:normAutofit/>
          </a:bodyPr>
          <a:lstStyle>
            <a:lvl1pPr marL="0" indent="0">
              <a:buNone/>
              <a:defRPr sz="2000">
                <a:solidFill>
                  <a:srgbClr val="2B5FA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TextBox 2">
            <a:extLst>
              <a:ext uri="{FF2B5EF4-FFF2-40B4-BE49-F238E27FC236}">
                <a16:creationId xmlns:a16="http://schemas.microsoft.com/office/drawing/2014/main" id="{6AF304F7-B68F-6D4E-B589-6312374DDB84}"/>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dirty="0">
              <a:solidFill>
                <a:srgbClr val="2B5FAC"/>
              </a:solidFill>
            </a:endParaRPr>
          </a:p>
        </p:txBody>
      </p:sp>
      <p:cxnSp>
        <p:nvCxnSpPr>
          <p:cNvPr id="6" name="Straight Connector 5">
            <a:extLst>
              <a:ext uri="{FF2B5EF4-FFF2-40B4-BE49-F238E27FC236}">
                <a16:creationId xmlns:a16="http://schemas.microsoft.com/office/drawing/2014/main" id="{8F45A736-E3E1-6749-BFED-46C5DB130814}"/>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20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CB2F-4213-BD4A-957F-1233D85469BF}"/>
              </a:ext>
            </a:extLst>
          </p:cNvPr>
          <p:cNvSpPr>
            <a:spLocks noGrp="1"/>
          </p:cNvSpPr>
          <p:nvPr>
            <p:ph type="title" hasCustomPrompt="1"/>
          </p:nvPr>
        </p:nvSpPr>
        <p:spPr>
          <a:xfrm>
            <a:off x="1515670" y="518778"/>
            <a:ext cx="9194217" cy="859729"/>
          </a:xfrm>
        </p:spPr>
        <p:txBody>
          <a:bodyPr/>
          <a:lstStyle>
            <a:lvl1pPr>
              <a:defRPr sz="4000" b="1"/>
            </a:lvl1pPr>
          </a:lstStyle>
          <a:p>
            <a:r>
              <a:rPr lang="en-US" dirty="0"/>
              <a:t>TITLE</a:t>
            </a:r>
          </a:p>
        </p:txBody>
      </p:sp>
      <p:sp>
        <p:nvSpPr>
          <p:cNvPr id="8" name="Subtitle 2">
            <a:extLst>
              <a:ext uri="{FF2B5EF4-FFF2-40B4-BE49-F238E27FC236}">
                <a16:creationId xmlns:a16="http://schemas.microsoft.com/office/drawing/2014/main" id="{47AAC473-0B2E-8F4C-9F56-824AAE42C2DD}"/>
              </a:ext>
            </a:extLst>
          </p:cNvPr>
          <p:cNvSpPr>
            <a:spLocks noGrp="1"/>
          </p:cNvSpPr>
          <p:nvPr>
            <p:ph type="subTitle" idx="13"/>
          </p:nvPr>
        </p:nvSpPr>
        <p:spPr>
          <a:xfrm>
            <a:off x="1523999" y="1445884"/>
            <a:ext cx="9185888" cy="4635429"/>
          </a:xfrm>
        </p:spPr>
        <p:txBody>
          <a:bodyPr>
            <a:noAutofit/>
          </a:bodyPr>
          <a:lstStyle>
            <a:lvl1pPr marL="0" indent="0" algn="l">
              <a:buNone/>
              <a:defRPr>
                <a:solidFill>
                  <a:srgbClr val="2B5FAC"/>
                </a:solidFill>
              </a:defRPr>
            </a:lvl1pPr>
          </a:lstStyle>
          <a:p>
            <a:pPr algn="l">
              <a:lnSpc>
                <a:spcPct val="150000"/>
              </a:lnSpc>
            </a:pPr>
            <a:r>
              <a:rPr lang="en-US" sz="2000" dirty="0">
                <a:latin typeface="Roboto" panose="02000000000000000000" pitchFamily="2" charset="0"/>
                <a:ea typeface="Roboto" panose="02000000000000000000" pitchFamily="2" charset="0"/>
                <a:cs typeface="Arial" panose="020B0604020202020204" pitchFamily="34" charset="0"/>
              </a:rPr>
              <a:t>Click to edit Master subtitle style</a:t>
            </a:r>
          </a:p>
        </p:txBody>
      </p:sp>
      <p:cxnSp>
        <p:nvCxnSpPr>
          <p:cNvPr id="9" name="Straight Connector 8">
            <a:extLst>
              <a:ext uri="{FF2B5EF4-FFF2-40B4-BE49-F238E27FC236}">
                <a16:creationId xmlns:a16="http://schemas.microsoft.com/office/drawing/2014/main" id="{7AC048C2-383B-5448-B1E0-345C1A5734ED}"/>
              </a:ext>
            </a:extLst>
          </p:cNvPr>
          <p:cNvCxnSpPr>
            <a:cxnSpLocks/>
          </p:cNvCxnSpPr>
          <p:nvPr userDrawn="1"/>
        </p:nvCxnSpPr>
        <p:spPr>
          <a:xfrm>
            <a:off x="1618589" y="1251098"/>
            <a:ext cx="9091298"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EB1C5D-8021-5542-BB0E-4F0A3F1A1EAF}"/>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dirty="0">
              <a:solidFill>
                <a:srgbClr val="2B5FAC"/>
              </a:solidFill>
            </a:endParaRPr>
          </a:p>
        </p:txBody>
      </p:sp>
      <p:cxnSp>
        <p:nvCxnSpPr>
          <p:cNvPr id="6" name="Straight Connector 5">
            <a:extLst>
              <a:ext uri="{FF2B5EF4-FFF2-40B4-BE49-F238E27FC236}">
                <a16:creationId xmlns:a16="http://schemas.microsoft.com/office/drawing/2014/main" id="{351429D4-3046-AD44-BD41-08AD089BB031}"/>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24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47AAC473-0B2E-8F4C-9F56-824AAE42C2DD}"/>
              </a:ext>
            </a:extLst>
          </p:cNvPr>
          <p:cNvSpPr>
            <a:spLocks noGrp="1"/>
          </p:cNvSpPr>
          <p:nvPr>
            <p:ph type="subTitle" idx="13"/>
          </p:nvPr>
        </p:nvSpPr>
        <p:spPr>
          <a:xfrm>
            <a:off x="1515670" y="1451077"/>
            <a:ext cx="9185888" cy="4614466"/>
          </a:xfrm>
        </p:spPr>
        <p:txBody>
          <a:bodyPr>
            <a:noAutofit/>
          </a:bodyPr>
          <a:lstStyle>
            <a:lvl1pPr marL="342900" indent="-342900" algn="l">
              <a:buFont typeface="Arial" panose="020B0604020202020204" pitchFamily="34" charset="0"/>
              <a:buChar char="•"/>
              <a:defRPr>
                <a:solidFill>
                  <a:srgbClr val="2B5FAC"/>
                </a:solidFill>
              </a:defRPr>
            </a:lvl1pPr>
          </a:lstStyle>
          <a:p>
            <a:pPr algn="l">
              <a:lnSpc>
                <a:spcPct val="150000"/>
              </a:lnSpc>
            </a:pPr>
            <a:r>
              <a:rPr lang="en-US" sz="2000" dirty="0">
                <a:latin typeface="Roboto" panose="02000000000000000000" pitchFamily="2" charset="0"/>
                <a:ea typeface="Roboto" panose="02000000000000000000" pitchFamily="2" charset="0"/>
                <a:cs typeface="Arial" panose="020B0604020202020204" pitchFamily="34" charset="0"/>
              </a:rPr>
              <a:t>Click to edit Master subtitle style</a:t>
            </a:r>
          </a:p>
        </p:txBody>
      </p:sp>
      <p:sp>
        <p:nvSpPr>
          <p:cNvPr id="9" name="Title 1">
            <a:extLst>
              <a:ext uri="{FF2B5EF4-FFF2-40B4-BE49-F238E27FC236}">
                <a16:creationId xmlns:a16="http://schemas.microsoft.com/office/drawing/2014/main" id="{BA8E4131-51A7-174F-B68A-5BE309D58F75}"/>
              </a:ext>
            </a:extLst>
          </p:cNvPr>
          <p:cNvSpPr>
            <a:spLocks noGrp="1"/>
          </p:cNvSpPr>
          <p:nvPr>
            <p:ph type="title" hasCustomPrompt="1"/>
          </p:nvPr>
        </p:nvSpPr>
        <p:spPr>
          <a:xfrm>
            <a:off x="1515670" y="518778"/>
            <a:ext cx="9194217" cy="859729"/>
          </a:xfrm>
        </p:spPr>
        <p:txBody>
          <a:bodyPr/>
          <a:lstStyle>
            <a:lvl1pPr>
              <a:defRPr sz="4000" b="1"/>
            </a:lvl1pPr>
          </a:lstStyle>
          <a:p>
            <a:r>
              <a:rPr lang="en-US" dirty="0"/>
              <a:t>TITLE</a:t>
            </a:r>
          </a:p>
        </p:txBody>
      </p:sp>
      <p:cxnSp>
        <p:nvCxnSpPr>
          <p:cNvPr id="10" name="Straight Connector 9">
            <a:extLst>
              <a:ext uri="{FF2B5EF4-FFF2-40B4-BE49-F238E27FC236}">
                <a16:creationId xmlns:a16="http://schemas.microsoft.com/office/drawing/2014/main" id="{631E8C8C-7521-8E45-984F-5C2365CCCF57}"/>
              </a:ext>
            </a:extLst>
          </p:cNvPr>
          <p:cNvCxnSpPr>
            <a:cxnSpLocks/>
          </p:cNvCxnSpPr>
          <p:nvPr userDrawn="1"/>
        </p:nvCxnSpPr>
        <p:spPr>
          <a:xfrm>
            <a:off x="1618589" y="1251098"/>
            <a:ext cx="9091298"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35088B7-0267-3B48-B303-E99429CA6FC9}"/>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dirty="0">
              <a:solidFill>
                <a:srgbClr val="2B5FAC"/>
              </a:solidFill>
            </a:endParaRPr>
          </a:p>
        </p:txBody>
      </p:sp>
      <p:cxnSp>
        <p:nvCxnSpPr>
          <p:cNvPr id="6" name="Straight Connector 5">
            <a:extLst>
              <a:ext uri="{FF2B5EF4-FFF2-40B4-BE49-F238E27FC236}">
                <a16:creationId xmlns:a16="http://schemas.microsoft.com/office/drawing/2014/main" id="{C0D54454-52CF-004D-A0D9-68974D285160}"/>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47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6D94B5-7501-8C4F-92EE-4AE262A70E7B}"/>
              </a:ext>
            </a:extLst>
          </p:cNvPr>
          <p:cNvSpPr>
            <a:spLocks noGrp="1"/>
          </p:cNvSpPr>
          <p:nvPr>
            <p:ph type="title" hasCustomPrompt="1"/>
          </p:nvPr>
        </p:nvSpPr>
        <p:spPr>
          <a:xfrm>
            <a:off x="1515670" y="518778"/>
            <a:ext cx="9194217" cy="859729"/>
          </a:xfrm>
        </p:spPr>
        <p:txBody>
          <a:bodyPr/>
          <a:lstStyle>
            <a:lvl1pPr>
              <a:defRPr sz="4000" b="1"/>
            </a:lvl1pPr>
          </a:lstStyle>
          <a:p>
            <a:r>
              <a:rPr lang="en-US" dirty="0"/>
              <a:t>TITLE</a:t>
            </a:r>
          </a:p>
        </p:txBody>
      </p:sp>
      <p:cxnSp>
        <p:nvCxnSpPr>
          <p:cNvPr id="7" name="Straight Connector 6">
            <a:extLst>
              <a:ext uri="{FF2B5EF4-FFF2-40B4-BE49-F238E27FC236}">
                <a16:creationId xmlns:a16="http://schemas.microsoft.com/office/drawing/2014/main" id="{13303D5C-10E9-3144-9B6A-B5293ED99992}"/>
              </a:ext>
            </a:extLst>
          </p:cNvPr>
          <p:cNvCxnSpPr>
            <a:cxnSpLocks/>
          </p:cNvCxnSpPr>
          <p:nvPr userDrawn="1"/>
        </p:nvCxnSpPr>
        <p:spPr>
          <a:xfrm>
            <a:off x="1618589" y="1251098"/>
            <a:ext cx="9091298"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89EC6B4-AD04-7C4D-B2C1-F31BAC57B481}"/>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dirty="0">
              <a:solidFill>
                <a:srgbClr val="2B5FAC"/>
              </a:solidFill>
            </a:endParaRPr>
          </a:p>
        </p:txBody>
      </p:sp>
      <p:cxnSp>
        <p:nvCxnSpPr>
          <p:cNvPr id="5" name="Straight Connector 4">
            <a:extLst>
              <a:ext uri="{FF2B5EF4-FFF2-40B4-BE49-F238E27FC236}">
                <a16:creationId xmlns:a16="http://schemas.microsoft.com/office/drawing/2014/main" id="{2CC94EDE-B52C-6A4F-9FAD-AF2C9351C703}"/>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56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06E3AC-8E5A-F646-8C81-22CDA7D4D233}"/>
              </a:ext>
            </a:extLst>
          </p:cNvPr>
          <p:cNvSpPr>
            <a:spLocks noGrp="1"/>
          </p:cNvSpPr>
          <p:nvPr>
            <p:ph sz="half" idx="1"/>
          </p:nvPr>
        </p:nvSpPr>
        <p:spPr>
          <a:xfrm>
            <a:off x="1515670" y="1428488"/>
            <a:ext cx="4504130" cy="4485628"/>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F0485802-B3B3-2549-8A31-7096363C0CBE}"/>
              </a:ext>
            </a:extLst>
          </p:cNvPr>
          <p:cNvSpPr>
            <a:spLocks noGrp="1"/>
          </p:cNvSpPr>
          <p:nvPr>
            <p:ph sz="half" idx="2"/>
          </p:nvPr>
        </p:nvSpPr>
        <p:spPr>
          <a:xfrm>
            <a:off x="6118186" y="1436563"/>
            <a:ext cx="4591702" cy="4492066"/>
          </a:xfrm>
        </p:spPr>
        <p:txBody>
          <a:body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40465C74-7418-314F-85F8-1E74A7D26C30}"/>
              </a:ext>
            </a:extLst>
          </p:cNvPr>
          <p:cNvSpPr>
            <a:spLocks noGrp="1"/>
          </p:cNvSpPr>
          <p:nvPr>
            <p:ph type="title" hasCustomPrompt="1"/>
          </p:nvPr>
        </p:nvSpPr>
        <p:spPr>
          <a:xfrm>
            <a:off x="1515670" y="518778"/>
            <a:ext cx="9194217" cy="859729"/>
          </a:xfrm>
        </p:spPr>
        <p:txBody>
          <a:bodyPr/>
          <a:lstStyle>
            <a:lvl1pPr>
              <a:defRPr sz="4000" b="1"/>
            </a:lvl1pPr>
          </a:lstStyle>
          <a:p>
            <a:r>
              <a:rPr lang="en-US" dirty="0"/>
              <a:t>TITLE</a:t>
            </a:r>
          </a:p>
        </p:txBody>
      </p:sp>
      <p:cxnSp>
        <p:nvCxnSpPr>
          <p:cNvPr id="7" name="Straight Connector 6">
            <a:extLst>
              <a:ext uri="{FF2B5EF4-FFF2-40B4-BE49-F238E27FC236}">
                <a16:creationId xmlns:a16="http://schemas.microsoft.com/office/drawing/2014/main" id="{79F5FAAC-412B-6146-BE7B-185227464BF7}"/>
              </a:ext>
            </a:extLst>
          </p:cNvPr>
          <p:cNvCxnSpPr>
            <a:cxnSpLocks/>
          </p:cNvCxnSpPr>
          <p:nvPr userDrawn="1"/>
        </p:nvCxnSpPr>
        <p:spPr>
          <a:xfrm>
            <a:off x="1618589" y="1251098"/>
            <a:ext cx="9091298"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AEA695-E0A4-734D-8449-8FE3E47B5D30}"/>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dirty="0">
              <a:solidFill>
                <a:srgbClr val="2B5FAC"/>
              </a:solidFill>
            </a:endParaRPr>
          </a:p>
        </p:txBody>
      </p:sp>
      <p:cxnSp>
        <p:nvCxnSpPr>
          <p:cNvPr id="9" name="Straight Connector 8">
            <a:extLst>
              <a:ext uri="{FF2B5EF4-FFF2-40B4-BE49-F238E27FC236}">
                <a16:creationId xmlns:a16="http://schemas.microsoft.com/office/drawing/2014/main" id="{37389BBB-C67B-9344-870D-DEB0CB4B51B9}"/>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207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06E3AC-8E5A-F646-8C81-22CDA7D4D233}"/>
              </a:ext>
            </a:extLst>
          </p:cNvPr>
          <p:cNvSpPr>
            <a:spLocks noGrp="1"/>
          </p:cNvSpPr>
          <p:nvPr>
            <p:ph sz="half" idx="1"/>
          </p:nvPr>
        </p:nvSpPr>
        <p:spPr>
          <a:xfrm>
            <a:off x="1515669" y="1436564"/>
            <a:ext cx="9194217" cy="4492066"/>
          </a:xfrm>
        </p:spPr>
        <p:txBody>
          <a:bodyPr/>
          <a:lstStyle/>
          <a:p>
            <a:pPr lvl="0"/>
            <a:r>
              <a:rPr lang="en-US" dirty="0"/>
              <a:t>Click to edit Master text styles</a:t>
            </a:r>
          </a:p>
          <a:p>
            <a:pPr lvl="1"/>
            <a:r>
              <a:rPr lang="en-US" dirty="0"/>
              <a:t>Second level</a:t>
            </a:r>
          </a:p>
          <a:p>
            <a:pPr lvl="2"/>
            <a:r>
              <a:rPr lang="en-US" dirty="0"/>
              <a:t>Third level</a:t>
            </a:r>
          </a:p>
        </p:txBody>
      </p:sp>
      <p:sp>
        <p:nvSpPr>
          <p:cNvPr id="5" name="Title 1">
            <a:extLst>
              <a:ext uri="{FF2B5EF4-FFF2-40B4-BE49-F238E27FC236}">
                <a16:creationId xmlns:a16="http://schemas.microsoft.com/office/drawing/2014/main" id="{8C9500D9-5029-5E4E-BFF5-3C7EE81457BA}"/>
              </a:ext>
            </a:extLst>
          </p:cNvPr>
          <p:cNvSpPr>
            <a:spLocks noGrp="1"/>
          </p:cNvSpPr>
          <p:nvPr>
            <p:ph type="title" hasCustomPrompt="1"/>
          </p:nvPr>
        </p:nvSpPr>
        <p:spPr>
          <a:xfrm>
            <a:off x="1515670" y="518778"/>
            <a:ext cx="9194217" cy="859729"/>
          </a:xfrm>
        </p:spPr>
        <p:txBody>
          <a:bodyPr/>
          <a:lstStyle>
            <a:lvl1pPr>
              <a:defRPr sz="4000" b="1"/>
            </a:lvl1pPr>
          </a:lstStyle>
          <a:p>
            <a:r>
              <a:rPr lang="en-US" dirty="0"/>
              <a:t>TITLE</a:t>
            </a:r>
          </a:p>
        </p:txBody>
      </p:sp>
      <p:cxnSp>
        <p:nvCxnSpPr>
          <p:cNvPr id="6" name="Straight Connector 5">
            <a:extLst>
              <a:ext uri="{FF2B5EF4-FFF2-40B4-BE49-F238E27FC236}">
                <a16:creationId xmlns:a16="http://schemas.microsoft.com/office/drawing/2014/main" id="{C4D421BD-BF44-D244-A72B-F54572EBAA20}"/>
              </a:ext>
            </a:extLst>
          </p:cNvPr>
          <p:cNvCxnSpPr>
            <a:cxnSpLocks/>
          </p:cNvCxnSpPr>
          <p:nvPr userDrawn="1"/>
        </p:nvCxnSpPr>
        <p:spPr>
          <a:xfrm>
            <a:off x="1618589" y="1251098"/>
            <a:ext cx="9091298"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B3C4FD6-5650-7A48-A448-6F3DF7611A2F}"/>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dirty="0">
              <a:solidFill>
                <a:srgbClr val="2B5FAC"/>
              </a:solidFill>
            </a:endParaRPr>
          </a:p>
        </p:txBody>
      </p:sp>
      <p:cxnSp>
        <p:nvCxnSpPr>
          <p:cNvPr id="8" name="Straight Connector 7">
            <a:extLst>
              <a:ext uri="{FF2B5EF4-FFF2-40B4-BE49-F238E27FC236}">
                <a16:creationId xmlns:a16="http://schemas.microsoft.com/office/drawing/2014/main" id="{B8CC8B5E-8211-C24B-8170-AA01CC917877}"/>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51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8005-7247-C044-87E6-77BD386D2003}"/>
              </a:ext>
            </a:extLst>
          </p:cNvPr>
          <p:cNvSpPr>
            <a:spLocks noGrp="1"/>
          </p:cNvSpPr>
          <p:nvPr>
            <p:ph type="ctrTitle" hasCustomPrompt="1"/>
          </p:nvPr>
        </p:nvSpPr>
        <p:spPr>
          <a:xfrm>
            <a:off x="1524000" y="2465407"/>
            <a:ext cx="9144000" cy="1044555"/>
          </a:xfrm>
        </p:spPr>
        <p:txBody>
          <a:bodyPr anchor="b"/>
          <a:lstStyle>
            <a:lvl1pPr algn="ctr">
              <a:defRPr sz="6000" b="1"/>
            </a:lvl1pPr>
          </a:lstStyle>
          <a:p>
            <a:r>
              <a:rPr lang="en-US" dirty="0"/>
              <a:t>TITLE</a:t>
            </a:r>
          </a:p>
        </p:txBody>
      </p:sp>
      <p:cxnSp>
        <p:nvCxnSpPr>
          <p:cNvPr id="7" name="Straight Connector 6">
            <a:extLst>
              <a:ext uri="{FF2B5EF4-FFF2-40B4-BE49-F238E27FC236}">
                <a16:creationId xmlns:a16="http://schemas.microsoft.com/office/drawing/2014/main" id="{B974DFD1-9AD2-574D-9D03-DE80719A15E8}"/>
              </a:ext>
            </a:extLst>
          </p:cNvPr>
          <p:cNvCxnSpPr>
            <a:cxnSpLocks/>
          </p:cNvCxnSpPr>
          <p:nvPr userDrawn="1"/>
        </p:nvCxnSpPr>
        <p:spPr>
          <a:xfrm>
            <a:off x="2874373" y="3483606"/>
            <a:ext cx="6443254"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47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66A9-9CF2-BB44-924D-3B17841223EF}"/>
              </a:ext>
            </a:extLst>
          </p:cNvPr>
          <p:cNvSpPr>
            <a:spLocks noGrp="1"/>
          </p:cNvSpPr>
          <p:nvPr>
            <p:ph type="title" hasCustomPrompt="1"/>
          </p:nvPr>
        </p:nvSpPr>
        <p:spPr>
          <a:xfrm>
            <a:off x="1517651" y="634529"/>
            <a:ext cx="3767043" cy="1442750"/>
          </a:xfrm>
        </p:spPr>
        <p:txBody>
          <a:bodyPr anchor="b"/>
          <a:lstStyle>
            <a:lvl1pPr>
              <a:defRPr sz="3200" b="1"/>
            </a:lvl1pPr>
          </a:lstStyle>
          <a:p>
            <a:r>
              <a:rPr lang="en-US" dirty="0"/>
              <a:t>CLICK TO EDIT MASTER TITLE STYLE</a:t>
            </a:r>
          </a:p>
        </p:txBody>
      </p:sp>
      <p:sp>
        <p:nvSpPr>
          <p:cNvPr id="3" name="Picture Placeholder 2">
            <a:extLst>
              <a:ext uri="{FF2B5EF4-FFF2-40B4-BE49-F238E27FC236}">
                <a16:creationId xmlns:a16="http://schemas.microsoft.com/office/drawing/2014/main" id="{D22E7B02-3976-9442-9D36-B6AA827BF0EE}"/>
              </a:ext>
            </a:extLst>
          </p:cNvPr>
          <p:cNvSpPr>
            <a:spLocks noGrp="1"/>
          </p:cNvSpPr>
          <p:nvPr>
            <p:ph type="pic" idx="1"/>
          </p:nvPr>
        </p:nvSpPr>
        <p:spPr>
          <a:xfrm>
            <a:off x="5524500" y="634529"/>
            <a:ext cx="6172200" cy="523445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13484BB-97B6-B847-85B8-97E8016E0136}"/>
              </a:ext>
            </a:extLst>
          </p:cNvPr>
          <p:cNvSpPr>
            <a:spLocks noGrp="1"/>
          </p:cNvSpPr>
          <p:nvPr>
            <p:ph type="body" sz="half" idx="2"/>
          </p:nvPr>
        </p:nvSpPr>
        <p:spPr>
          <a:xfrm>
            <a:off x="1517651" y="2161244"/>
            <a:ext cx="3767043" cy="3707743"/>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Box 4">
            <a:extLst>
              <a:ext uri="{FF2B5EF4-FFF2-40B4-BE49-F238E27FC236}">
                <a16:creationId xmlns:a16="http://schemas.microsoft.com/office/drawing/2014/main" id="{0A97173F-9AB8-3542-80CE-B9900A6E0123}"/>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dirty="0">
              <a:solidFill>
                <a:srgbClr val="2B5FAC"/>
              </a:solidFill>
            </a:endParaRPr>
          </a:p>
        </p:txBody>
      </p:sp>
      <p:cxnSp>
        <p:nvCxnSpPr>
          <p:cNvPr id="7" name="Straight Connector 6">
            <a:extLst>
              <a:ext uri="{FF2B5EF4-FFF2-40B4-BE49-F238E27FC236}">
                <a16:creationId xmlns:a16="http://schemas.microsoft.com/office/drawing/2014/main" id="{4200BF31-9B76-DA47-B159-548B2B5D6E2F}"/>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72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7044E44-019D-F945-BA85-BE30E0C99CB5}"/>
              </a:ext>
            </a:extLst>
          </p:cNvPr>
          <p:cNvSpPr>
            <a:spLocks noGrp="1"/>
          </p:cNvSpPr>
          <p:nvPr>
            <p:ph type="pic" idx="10"/>
          </p:nvPr>
        </p:nvSpPr>
        <p:spPr>
          <a:xfrm>
            <a:off x="1515670" y="634529"/>
            <a:ext cx="9143999" cy="5236044"/>
          </a:xfrm>
          <a:prstGeom prst="rect">
            <a:avLst/>
          </a:prstGeom>
        </p:spPr>
        <p:txBody>
          <a:bodyPr>
            <a:normAutofit/>
          </a:bodyPr>
          <a:lstStyle>
            <a:lvl1pPr marL="0" indent="0">
              <a:buNone/>
              <a:defRPr sz="2000">
                <a:solidFill>
                  <a:srgbClr val="2B5FA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TextBox 2">
            <a:extLst>
              <a:ext uri="{FF2B5EF4-FFF2-40B4-BE49-F238E27FC236}">
                <a16:creationId xmlns:a16="http://schemas.microsoft.com/office/drawing/2014/main" id="{6AF304F7-B68F-6D4E-B589-6312374DDB84}"/>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dirty="0">
              <a:solidFill>
                <a:srgbClr val="2B5FAC"/>
              </a:solidFill>
            </a:endParaRPr>
          </a:p>
        </p:txBody>
      </p:sp>
      <p:cxnSp>
        <p:nvCxnSpPr>
          <p:cNvPr id="6" name="Straight Connector 5">
            <a:extLst>
              <a:ext uri="{FF2B5EF4-FFF2-40B4-BE49-F238E27FC236}">
                <a16:creationId xmlns:a16="http://schemas.microsoft.com/office/drawing/2014/main" id="{8F45A736-E3E1-6749-BFED-46C5DB130814}"/>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05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sv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6C10F3-D48D-6643-A1BD-DB3023E1E10F}"/>
              </a:ext>
            </a:extLst>
          </p:cNvPr>
          <p:cNvSpPr>
            <a:spLocks noGrp="1"/>
          </p:cNvSpPr>
          <p:nvPr>
            <p:ph type="title"/>
          </p:nvPr>
        </p:nvSpPr>
        <p:spPr>
          <a:xfrm>
            <a:off x="838200" y="544148"/>
            <a:ext cx="10515600" cy="1325563"/>
          </a:xfrm>
          <a:prstGeom prst="rect">
            <a:avLst/>
          </a:prstGeom>
        </p:spPr>
        <p:txBody>
          <a:bodyPr vert="horz" lIns="91440" tIns="45720" rIns="91440" bIns="45720" rtlCol="0" anchor="ctr">
            <a:noAutofit/>
          </a:bodyPr>
          <a:lstStyle/>
          <a:p>
            <a:r>
              <a:rPr kumimoji="0" lang="en-US" sz="6000" b="1" i="0" u="none" strike="noStrike" kern="1200" cap="none" spc="0" normalizeH="0" baseline="0" noProof="0" dirty="0">
                <a:ln>
                  <a:noFill/>
                </a:ln>
                <a:solidFill>
                  <a:srgbClr val="2B5FAC"/>
                </a:solidFill>
                <a:effectLst/>
                <a:uLnTx/>
                <a:uFillTx/>
                <a:latin typeface="Arial" panose="020B0604020202020204" pitchFamily="34" charset="0"/>
                <a:ea typeface="+mj-ea"/>
                <a:cs typeface="Arial" panose="020B0604020202020204" pitchFamily="34" charset="0"/>
              </a:rPr>
              <a:t>CLICK TO EDIT MASTER TITLE STYLE</a:t>
            </a:r>
            <a:endParaRPr lang="en-US" dirty="0"/>
          </a:p>
        </p:txBody>
      </p:sp>
      <p:sp>
        <p:nvSpPr>
          <p:cNvPr id="3" name="Text Placeholder 2">
            <a:extLst>
              <a:ext uri="{FF2B5EF4-FFF2-40B4-BE49-F238E27FC236}">
                <a16:creationId xmlns:a16="http://schemas.microsoft.com/office/drawing/2014/main" id="{A059A7B2-D6F7-544C-B085-E2126EECFCA5}"/>
              </a:ext>
            </a:extLst>
          </p:cNvPr>
          <p:cNvSpPr>
            <a:spLocks noGrp="1"/>
          </p:cNvSpPr>
          <p:nvPr>
            <p:ph type="body" idx="1"/>
          </p:nvPr>
        </p:nvSpPr>
        <p:spPr>
          <a:xfrm>
            <a:off x="838200" y="2049097"/>
            <a:ext cx="10515600" cy="41278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676CF8A2-596B-A148-BE20-7A671CE8B57C}"/>
              </a:ext>
            </a:extLst>
          </p:cNvPr>
          <p:cNvSpPr/>
          <p:nvPr userDrawn="1"/>
        </p:nvSpPr>
        <p:spPr>
          <a:xfrm>
            <a:off x="-271463" y="-179385"/>
            <a:ext cx="12653963" cy="365124"/>
          </a:xfrm>
          <a:prstGeom prst="rect">
            <a:avLst/>
          </a:prstGeom>
          <a:solidFill>
            <a:srgbClr val="2B5FAC"/>
          </a:solidFill>
          <a:ln>
            <a:solidFill>
              <a:srgbClr val="2B5F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5FAC"/>
              </a:solidFill>
            </a:endParaRPr>
          </a:p>
        </p:txBody>
      </p:sp>
      <p:pic>
        <p:nvPicPr>
          <p:cNvPr id="9" name="Graphic 8">
            <a:extLst>
              <a:ext uri="{FF2B5EF4-FFF2-40B4-BE49-F238E27FC236}">
                <a16:creationId xmlns:a16="http://schemas.microsoft.com/office/drawing/2014/main" id="{E304BA7E-4333-8147-81BA-0AA7A08A87B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8426369" y="6285605"/>
            <a:ext cx="2944319" cy="201995"/>
          </a:xfrm>
          <a:prstGeom prst="rect">
            <a:avLst/>
          </a:prstGeom>
        </p:spPr>
      </p:pic>
      <p:sp>
        <p:nvSpPr>
          <p:cNvPr id="4" name="Slide Number Placeholder 3">
            <a:extLst>
              <a:ext uri="{FF2B5EF4-FFF2-40B4-BE49-F238E27FC236}">
                <a16:creationId xmlns:a16="http://schemas.microsoft.com/office/drawing/2014/main" id="{763683E8-AA31-2643-A93C-686C171998BC}"/>
              </a:ext>
            </a:extLst>
          </p:cNvPr>
          <p:cNvSpPr>
            <a:spLocks noGrp="1"/>
          </p:cNvSpPr>
          <p:nvPr>
            <p:ph type="sldNum" sz="quarter" idx="4"/>
          </p:nvPr>
        </p:nvSpPr>
        <p:spPr>
          <a:xfrm>
            <a:off x="9015714" y="6204039"/>
            <a:ext cx="2743200" cy="365125"/>
          </a:xfrm>
          <a:prstGeom prst="rect">
            <a:avLst/>
          </a:prstGeom>
        </p:spPr>
        <p:txBody>
          <a:bodyPr vert="horz" lIns="91440" tIns="45720" rIns="91440" bIns="45720" rtlCol="0" anchor="ctr"/>
          <a:lstStyle>
            <a:lvl1pPr algn="r">
              <a:defRPr sz="1600">
                <a:solidFill>
                  <a:srgbClr val="2B5FAC"/>
                </a:solidFill>
              </a:defRPr>
            </a:lvl1pPr>
          </a:lstStyle>
          <a:p>
            <a:fld id="{F735B8BD-9D85-424C-80A7-98B48C0CCB57}" type="slidenum">
              <a:rPr lang="en-US" smtClean="0"/>
              <a:pPr/>
              <a:t>‹#›</a:t>
            </a:fld>
            <a:endParaRPr lang="en-US" dirty="0"/>
          </a:p>
        </p:txBody>
      </p:sp>
    </p:spTree>
    <p:extLst>
      <p:ext uri="{BB962C8B-B14F-4D97-AF65-F5344CB8AC3E}">
        <p14:creationId xmlns:p14="http://schemas.microsoft.com/office/powerpoint/2010/main" val="90052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2" r:id="rId5"/>
    <p:sldLayoutId id="2147483665" r:id="rId6"/>
    <p:sldLayoutId id="2147483663" r:id="rId7"/>
    <p:sldLayoutId id="2147483657" r:id="rId8"/>
    <p:sldLayoutId id="2147483664" r:id="rId9"/>
    <p:sldLayoutId id="2147483677" r:id="rId10"/>
  </p:sldLayoutIdLst>
  <p:hf hdr="0" dt="0"/>
  <p:txStyles>
    <p:titleStyle>
      <a:lvl1pPr marL="0" marR="0" indent="0" algn="l" defTabSz="914400" rtl="0" eaLnBrk="1" fontAlgn="auto" latinLnBrk="0" hangingPunct="1">
        <a:lnSpc>
          <a:spcPct val="90000"/>
        </a:lnSpc>
        <a:spcBef>
          <a:spcPct val="0"/>
        </a:spcBef>
        <a:spcAft>
          <a:spcPts val="0"/>
        </a:spcAft>
        <a:buClrTx/>
        <a:buSzTx/>
        <a:buFontTx/>
        <a:buNone/>
        <a:tabLst/>
        <a:defRPr sz="4800" kern="1200">
          <a:solidFill>
            <a:srgbClr val="3675BB"/>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2B5FAC"/>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2B5FAC"/>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2B5FA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6C10F3-D48D-6643-A1BD-DB3023E1E10F}"/>
              </a:ext>
            </a:extLst>
          </p:cNvPr>
          <p:cNvSpPr>
            <a:spLocks noGrp="1"/>
          </p:cNvSpPr>
          <p:nvPr>
            <p:ph type="title"/>
          </p:nvPr>
        </p:nvSpPr>
        <p:spPr>
          <a:xfrm>
            <a:off x="838200" y="544148"/>
            <a:ext cx="10515600" cy="1325563"/>
          </a:xfrm>
          <a:prstGeom prst="rect">
            <a:avLst/>
          </a:prstGeom>
        </p:spPr>
        <p:txBody>
          <a:bodyPr vert="horz" lIns="91440" tIns="45720" rIns="91440" bIns="45720" rtlCol="0" anchor="ctr">
            <a:noAutofit/>
          </a:bodyPr>
          <a:lstStyle/>
          <a:p>
            <a:r>
              <a:rPr kumimoji="0" lang="en-US" sz="6000" b="1" i="0" u="none" strike="noStrike" kern="1200" cap="none" spc="0" normalizeH="0" baseline="0" noProof="0" dirty="0">
                <a:ln>
                  <a:noFill/>
                </a:ln>
                <a:solidFill>
                  <a:srgbClr val="2B5FAC"/>
                </a:solidFill>
                <a:effectLst/>
                <a:uLnTx/>
                <a:uFillTx/>
                <a:latin typeface="Arial" panose="020B0604020202020204" pitchFamily="34" charset="0"/>
                <a:ea typeface="+mj-ea"/>
                <a:cs typeface="Arial" panose="020B0604020202020204" pitchFamily="34" charset="0"/>
              </a:rPr>
              <a:t>CLICK TO EDIT MASTER TITLE STYLE</a:t>
            </a:r>
            <a:endParaRPr lang="en-US" dirty="0"/>
          </a:p>
        </p:txBody>
      </p:sp>
      <p:sp>
        <p:nvSpPr>
          <p:cNvPr id="3" name="Text Placeholder 2">
            <a:extLst>
              <a:ext uri="{FF2B5EF4-FFF2-40B4-BE49-F238E27FC236}">
                <a16:creationId xmlns:a16="http://schemas.microsoft.com/office/drawing/2014/main" id="{A059A7B2-D6F7-544C-B085-E2126EECFCA5}"/>
              </a:ext>
            </a:extLst>
          </p:cNvPr>
          <p:cNvSpPr>
            <a:spLocks noGrp="1"/>
          </p:cNvSpPr>
          <p:nvPr>
            <p:ph type="body" idx="1"/>
          </p:nvPr>
        </p:nvSpPr>
        <p:spPr>
          <a:xfrm>
            <a:off x="838200" y="2049097"/>
            <a:ext cx="10515600" cy="41278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676CF8A2-596B-A148-BE20-7A671CE8B57C}"/>
              </a:ext>
            </a:extLst>
          </p:cNvPr>
          <p:cNvSpPr/>
          <p:nvPr userDrawn="1"/>
        </p:nvSpPr>
        <p:spPr>
          <a:xfrm>
            <a:off x="-271463" y="-179385"/>
            <a:ext cx="12653963" cy="365124"/>
          </a:xfrm>
          <a:prstGeom prst="rect">
            <a:avLst/>
          </a:prstGeom>
          <a:solidFill>
            <a:srgbClr val="2B5FAC"/>
          </a:solidFill>
          <a:ln>
            <a:solidFill>
              <a:srgbClr val="2B5F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5FAC"/>
              </a:solidFill>
            </a:endParaRPr>
          </a:p>
        </p:txBody>
      </p:sp>
      <p:pic>
        <p:nvPicPr>
          <p:cNvPr id="9" name="Graphic 8">
            <a:extLst>
              <a:ext uri="{FF2B5EF4-FFF2-40B4-BE49-F238E27FC236}">
                <a16:creationId xmlns:a16="http://schemas.microsoft.com/office/drawing/2014/main" id="{E304BA7E-4333-8147-81BA-0AA7A08A87B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426369" y="6285605"/>
            <a:ext cx="2944319" cy="201995"/>
          </a:xfrm>
          <a:prstGeom prst="rect">
            <a:avLst/>
          </a:prstGeom>
        </p:spPr>
      </p:pic>
      <p:sp>
        <p:nvSpPr>
          <p:cNvPr id="4" name="Slide Number Placeholder 3">
            <a:extLst>
              <a:ext uri="{FF2B5EF4-FFF2-40B4-BE49-F238E27FC236}">
                <a16:creationId xmlns:a16="http://schemas.microsoft.com/office/drawing/2014/main" id="{763683E8-AA31-2643-A93C-686C171998BC}"/>
              </a:ext>
            </a:extLst>
          </p:cNvPr>
          <p:cNvSpPr>
            <a:spLocks noGrp="1"/>
          </p:cNvSpPr>
          <p:nvPr>
            <p:ph type="sldNum" sz="quarter" idx="4"/>
          </p:nvPr>
        </p:nvSpPr>
        <p:spPr>
          <a:xfrm>
            <a:off x="9015714" y="6204039"/>
            <a:ext cx="2743200" cy="365125"/>
          </a:xfrm>
          <a:prstGeom prst="rect">
            <a:avLst/>
          </a:prstGeom>
        </p:spPr>
        <p:txBody>
          <a:bodyPr vert="horz" lIns="91440" tIns="45720" rIns="91440" bIns="45720" rtlCol="0" anchor="ctr"/>
          <a:lstStyle>
            <a:lvl1pPr algn="r">
              <a:defRPr sz="1600">
                <a:solidFill>
                  <a:srgbClr val="2B5FAC"/>
                </a:solidFill>
              </a:defRPr>
            </a:lvl1pPr>
          </a:lstStyle>
          <a:p>
            <a:fld id="{F735B8BD-9D85-424C-80A7-98B48C0CCB57}" type="slidenum">
              <a:rPr lang="en-US" smtClean="0"/>
              <a:pPr/>
              <a:t>‹#›</a:t>
            </a:fld>
            <a:endParaRPr lang="en-US" dirty="0"/>
          </a:p>
        </p:txBody>
      </p:sp>
    </p:spTree>
    <p:extLst>
      <p:ext uri="{BB962C8B-B14F-4D97-AF65-F5344CB8AC3E}">
        <p14:creationId xmlns:p14="http://schemas.microsoft.com/office/powerpoint/2010/main" val="36037877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hdr="0" dt="0"/>
  <p:txStyles>
    <p:titleStyle>
      <a:lvl1pPr marL="0" marR="0" indent="0" algn="l" defTabSz="914400" rtl="0" eaLnBrk="1" fontAlgn="auto" latinLnBrk="0" hangingPunct="1">
        <a:lnSpc>
          <a:spcPct val="90000"/>
        </a:lnSpc>
        <a:spcBef>
          <a:spcPct val="0"/>
        </a:spcBef>
        <a:spcAft>
          <a:spcPts val="0"/>
        </a:spcAft>
        <a:buClrTx/>
        <a:buSzTx/>
        <a:buFontTx/>
        <a:buNone/>
        <a:tabLst/>
        <a:defRPr sz="4800" kern="1200">
          <a:solidFill>
            <a:srgbClr val="3675BB"/>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2B5FAC"/>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2B5FAC"/>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2B5FA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chart" Target="../charts/chart7.xml"/><Relationship Id="rId4" Type="http://schemas.openxmlformats.org/officeDocument/2006/relationships/image" Target="../media/image18.jpe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chart" Target="../charts/chart8.xml"/><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chart" Target="../charts/chart10.xml"/><Relationship Id="rId5" Type="http://schemas.openxmlformats.org/officeDocument/2006/relationships/image" Target="../media/image21.png"/><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peninsulareachcodes.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mailto:ffarahmand@trccompanies.com" TargetMode="External"/><Relationship Id="rId4" Type="http://schemas.openxmlformats.org/officeDocument/2006/relationships/hyperlink" Target="mailto:rreyes@peninsulacleanenergy.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tif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www.eia.gov/electricity/data/browser/#/topic/7?agg=2,0,1&amp;geo=g&amp;freq=M" TargetMode="External"/><Relationship Id="rId2" Type="http://schemas.openxmlformats.org/officeDocument/2006/relationships/hyperlink" Target="https://www.eia.gov/dnav/ng/hist/n3010ca3m.htm" TargetMode="Externa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D4E76-F9E7-F843-99D4-A0050F0C88A3}"/>
              </a:ext>
            </a:extLst>
          </p:cNvPr>
          <p:cNvSpPr>
            <a:spLocks noGrp="1"/>
          </p:cNvSpPr>
          <p:nvPr>
            <p:ph type="ctrTitle"/>
          </p:nvPr>
        </p:nvSpPr>
        <p:spPr/>
        <p:txBody>
          <a:bodyPr/>
          <a:lstStyle/>
          <a:p>
            <a:r>
              <a:rPr lang="en-US" dirty="0"/>
              <a:t>Building &amp; Electric Vehicle Reach Codes</a:t>
            </a:r>
          </a:p>
        </p:txBody>
      </p:sp>
      <p:sp>
        <p:nvSpPr>
          <p:cNvPr id="3" name="Subtitle 2">
            <a:extLst>
              <a:ext uri="{FF2B5EF4-FFF2-40B4-BE49-F238E27FC236}">
                <a16:creationId xmlns:a16="http://schemas.microsoft.com/office/drawing/2014/main" id="{05BF994C-8AFF-464E-8353-219CE1586291}"/>
              </a:ext>
            </a:extLst>
          </p:cNvPr>
          <p:cNvSpPr>
            <a:spLocks noGrp="1"/>
          </p:cNvSpPr>
          <p:nvPr>
            <p:ph type="subTitle" idx="1"/>
          </p:nvPr>
        </p:nvSpPr>
        <p:spPr/>
        <p:txBody>
          <a:bodyPr vert="horz" lIns="91440" tIns="45720" rIns="91440" bIns="45720" rtlCol="0" anchor="t">
            <a:normAutofit/>
          </a:bodyPr>
          <a:lstStyle/>
          <a:p>
            <a:r>
              <a:rPr lang="en-US" dirty="0"/>
              <a:t>Advancing safer, healthier and more affordable buildings</a:t>
            </a:r>
          </a:p>
          <a:p>
            <a:endParaRPr lang="en-US" dirty="0">
              <a:cs typeface="Arial"/>
            </a:endParaRPr>
          </a:p>
          <a:p>
            <a:r>
              <a:rPr lang="en-US" dirty="0">
                <a:cs typeface="Arial"/>
              </a:rPr>
              <a:t>January 8, 2020</a:t>
            </a:r>
          </a:p>
        </p:txBody>
      </p:sp>
      <p:cxnSp>
        <p:nvCxnSpPr>
          <p:cNvPr id="4" name="Straight Connector 3">
            <a:extLst>
              <a:ext uri="{FF2B5EF4-FFF2-40B4-BE49-F238E27FC236}">
                <a16:creationId xmlns:a16="http://schemas.microsoft.com/office/drawing/2014/main" id="{A3D8DA83-1A94-4082-901B-C45486D22163}"/>
              </a:ext>
            </a:extLst>
          </p:cNvPr>
          <p:cNvCxnSpPr>
            <a:cxnSpLocks/>
          </p:cNvCxnSpPr>
          <p:nvPr/>
        </p:nvCxnSpPr>
        <p:spPr>
          <a:xfrm>
            <a:off x="2874373" y="3483606"/>
            <a:ext cx="6443254"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195C48D8-4395-46FA-B704-568C4767B806}"/>
              </a:ext>
            </a:extLst>
          </p:cNvPr>
          <p:cNvSpPr txBox="1">
            <a:spLocks/>
          </p:cNvSpPr>
          <p:nvPr/>
        </p:nvSpPr>
        <p:spPr>
          <a:xfrm>
            <a:off x="1398810" y="1183723"/>
            <a:ext cx="9144000" cy="60661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675B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2B5FA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2B5FA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CALBIG – ICC Local Chapter #1934</a:t>
            </a:r>
          </a:p>
        </p:txBody>
      </p:sp>
      <p:pic>
        <p:nvPicPr>
          <p:cNvPr id="1026" name="Picture 2" descr="chapterLogo">
            <a:extLst>
              <a:ext uri="{FF2B5EF4-FFF2-40B4-BE49-F238E27FC236}">
                <a16:creationId xmlns:a16="http://schemas.microsoft.com/office/drawing/2014/main" id="{E937A113-D698-4DC4-B9F2-87DC5FFD1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8385" y="4934008"/>
            <a:ext cx="11144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400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AFC5D6-5375-43F3-BAD6-0FB87AD568B8}"/>
              </a:ext>
            </a:extLst>
          </p:cNvPr>
          <p:cNvPicPr>
            <a:picLocks noChangeAspect="1"/>
          </p:cNvPicPr>
          <p:nvPr/>
        </p:nvPicPr>
        <p:blipFill>
          <a:blip r:embed="rId3">
            <a:clrChange>
              <a:clrFrom>
                <a:srgbClr val="CCCCC9"/>
              </a:clrFrom>
              <a:clrTo>
                <a:srgbClr val="CCCCC9">
                  <a:alpha val="0"/>
                </a:srgbClr>
              </a:clrTo>
            </a:clrChange>
          </a:blip>
          <a:stretch>
            <a:fillRect/>
          </a:stretch>
        </p:blipFill>
        <p:spPr>
          <a:xfrm>
            <a:off x="2308440" y="598298"/>
            <a:ext cx="7470800" cy="4123365"/>
          </a:xfrm>
          <a:prstGeom prst="rect">
            <a:avLst/>
          </a:prstGeom>
        </p:spPr>
      </p:pic>
      <p:sp>
        <p:nvSpPr>
          <p:cNvPr id="19" name="Rectangle 18">
            <a:extLst>
              <a:ext uri="{FF2B5EF4-FFF2-40B4-BE49-F238E27FC236}">
                <a16:creationId xmlns:a16="http://schemas.microsoft.com/office/drawing/2014/main" id="{C77FE007-3B7E-43C1-8DD5-24D0F045F60A}"/>
              </a:ext>
            </a:extLst>
          </p:cNvPr>
          <p:cNvSpPr/>
          <p:nvPr/>
        </p:nvSpPr>
        <p:spPr>
          <a:xfrm>
            <a:off x="1665438" y="4794838"/>
            <a:ext cx="8868092" cy="20659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p>
        </p:txBody>
      </p:sp>
      <p:sp>
        <p:nvSpPr>
          <p:cNvPr id="12" name="Rectangle 11">
            <a:extLst>
              <a:ext uri="{FF2B5EF4-FFF2-40B4-BE49-F238E27FC236}">
                <a16:creationId xmlns:a16="http://schemas.microsoft.com/office/drawing/2014/main" id="{D8CEF92D-8568-41EB-B566-9CC27512820C}"/>
              </a:ext>
            </a:extLst>
          </p:cNvPr>
          <p:cNvSpPr/>
          <p:nvPr/>
        </p:nvSpPr>
        <p:spPr>
          <a:xfrm>
            <a:off x="1658471" y="-4841"/>
            <a:ext cx="8875059" cy="49579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p>
        </p:txBody>
      </p:sp>
      <p:sp>
        <p:nvSpPr>
          <p:cNvPr id="5" name="Speech Bubble: Rectangle with Corners Rounded 4">
            <a:extLst>
              <a:ext uri="{FF2B5EF4-FFF2-40B4-BE49-F238E27FC236}">
                <a16:creationId xmlns:a16="http://schemas.microsoft.com/office/drawing/2014/main" id="{DE2ADEEB-CA93-44DB-9B78-1593E8531453}"/>
              </a:ext>
            </a:extLst>
          </p:cNvPr>
          <p:cNvSpPr/>
          <p:nvPr/>
        </p:nvSpPr>
        <p:spPr>
          <a:xfrm>
            <a:off x="3498112" y="4040193"/>
            <a:ext cx="1345219" cy="553491"/>
          </a:xfrm>
          <a:prstGeom prst="wedgeRoundRectCallout">
            <a:avLst>
              <a:gd name="adj1" fmla="val 74671"/>
              <a:gd name="adj2" fmla="val -215562"/>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5" b="1" dirty="0">
                <a:solidFill>
                  <a:schemeClr val="tx1"/>
                </a:solidFill>
              </a:rPr>
              <a:t>Clothes Dryer</a:t>
            </a:r>
          </a:p>
          <a:p>
            <a:r>
              <a:rPr lang="en-GB" sz="1059" u="sng" dirty="0">
                <a:solidFill>
                  <a:schemeClr val="tx1"/>
                </a:solidFill>
              </a:rPr>
              <a:t>Construction</a:t>
            </a:r>
            <a:r>
              <a:rPr lang="en-GB" sz="1059" dirty="0">
                <a:solidFill>
                  <a:schemeClr val="tx1"/>
                </a:solidFill>
              </a:rPr>
              <a:t>: equivalent</a:t>
            </a:r>
          </a:p>
          <a:p>
            <a:r>
              <a:rPr lang="en-GB" sz="1059" u="sng" dirty="0">
                <a:solidFill>
                  <a:schemeClr val="tx1"/>
                </a:solidFill>
              </a:rPr>
              <a:t>Monthly</a:t>
            </a:r>
            <a:r>
              <a:rPr lang="en-GB" sz="1059" dirty="0">
                <a:solidFill>
                  <a:schemeClr val="tx1"/>
                </a:solidFill>
              </a:rPr>
              <a:t>:  $11/</a:t>
            </a:r>
            <a:r>
              <a:rPr lang="en-GB" sz="1059" dirty="0" err="1">
                <a:solidFill>
                  <a:schemeClr val="tx1"/>
                </a:solidFill>
              </a:rPr>
              <a:t>mo</a:t>
            </a:r>
            <a:r>
              <a:rPr lang="en-GB" sz="1059" dirty="0">
                <a:solidFill>
                  <a:schemeClr val="tx1"/>
                </a:solidFill>
              </a:rPr>
              <a:t> ↑</a:t>
            </a:r>
          </a:p>
        </p:txBody>
      </p:sp>
      <p:sp>
        <p:nvSpPr>
          <p:cNvPr id="6" name="Speech Bubble: Rectangle with Corners Rounded 5">
            <a:extLst>
              <a:ext uri="{FF2B5EF4-FFF2-40B4-BE49-F238E27FC236}">
                <a16:creationId xmlns:a16="http://schemas.microsoft.com/office/drawing/2014/main" id="{C131A279-C55E-4193-9EFA-B1103AA51920}"/>
              </a:ext>
            </a:extLst>
          </p:cNvPr>
          <p:cNvSpPr/>
          <p:nvPr/>
        </p:nvSpPr>
        <p:spPr>
          <a:xfrm>
            <a:off x="5412491" y="3971479"/>
            <a:ext cx="1262694" cy="622205"/>
          </a:xfrm>
          <a:prstGeom prst="wedgeRoundRectCallout">
            <a:avLst>
              <a:gd name="adj1" fmla="val 125822"/>
              <a:gd name="adj2" fmla="val -65416"/>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5" b="1" dirty="0">
                <a:solidFill>
                  <a:schemeClr val="tx1"/>
                </a:solidFill>
              </a:rPr>
              <a:t>Cooktop</a:t>
            </a:r>
          </a:p>
          <a:p>
            <a:r>
              <a:rPr lang="en-GB" sz="1059" u="sng" dirty="0">
                <a:solidFill>
                  <a:schemeClr val="tx1"/>
                </a:solidFill>
              </a:rPr>
              <a:t>Construction</a:t>
            </a:r>
            <a:r>
              <a:rPr lang="en-GB" sz="1059" dirty="0">
                <a:solidFill>
                  <a:schemeClr val="tx1"/>
                </a:solidFill>
              </a:rPr>
              <a:t>: $380 ↑</a:t>
            </a:r>
          </a:p>
          <a:p>
            <a:r>
              <a:rPr lang="en-GB" sz="1059" u="sng" dirty="0">
                <a:solidFill>
                  <a:schemeClr val="tx1"/>
                </a:solidFill>
              </a:rPr>
              <a:t>Monthly</a:t>
            </a:r>
            <a:r>
              <a:rPr lang="en-GB" sz="1059" dirty="0">
                <a:solidFill>
                  <a:schemeClr val="tx1"/>
                </a:solidFill>
              </a:rPr>
              <a:t>: $6/</a:t>
            </a:r>
            <a:r>
              <a:rPr lang="en-GB" sz="1059" dirty="0" err="1">
                <a:solidFill>
                  <a:schemeClr val="tx1"/>
                </a:solidFill>
              </a:rPr>
              <a:t>mo</a:t>
            </a:r>
            <a:r>
              <a:rPr lang="en-GB" sz="1059" dirty="0">
                <a:solidFill>
                  <a:schemeClr val="tx1"/>
                </a:solidFill>
              </a:rPr>
              <a:t> ↑</a:t>
            </a:r>
          </a:p>
        </p:txBody>
      </p:sp>
      <p:sp>
        <p:nvSpPr>
          <p:cNvPr id="7" name="Speech Bubble: Rectangle with Corners Rounded 6">
            <a:extLst>
              <a:ext uri="{FF2B5EF4-FFF2-40B4-BE49-F238E27FC236}">
                <a16:creationId xmlns:a16="http://schemas.microsoft.com/office/drawing/2014/main" id="{E6DE2A53-77D3-43B6-884A-859FA1F03209}"/>
              </a:ext>
            </a:extLst>
          </p:cNvPr>
          <p:cNvSpPr/>
          <p:nvPr/>
        </p:nvSpPr>
        <p:spPr>
          <a:xfrm>
            <a:off x="8640916" y="3864943"/>
            <a:ext cx="1733300" cy="788846"/>
          </a:xfrm>
          <a:prstGeom prst="wedgeRoundRectCallout">
            <a:avLst>
              <a:gd name="adj1" fmla="val -85369"/>
              <a:gd name="adj2" fmla="val -120662"/>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5" b="1" dirty="0">
                <a:solidFill>
                  <a:schemeClr val="tx1"/>
                </a:solidFill>
              </a:rPr>
              <a:t>Gas Meter &amp; Service Not Needed</a:t>
            </a:r>
          </a:p>
          <a:p>
            <a:r>
              <a:rPr lang="en-GB" sz="1059" u="sng" dirty="0">
                <a:solidFill>
                  <a:schemeClr val="tx1"/>
                </a:solidFill>
              </a:rPr>
              <a:t>Construction</a:t>
            </a:r>
            <a:r>
              <a:rPr lang="en-GB" sz="1059" dirty="0">
                <a:solidFill>
                  <a:schemeClr val="tx1"/>
                </a:solidFill>
              </a:rPr>
              <a:t>: $6,000 ↓</a:t>
            </a:r>
          </a:p>
          <a:p>
            <a:r>
              <a:rPr lang="en-GB" sz="1059" u="sng" dirty="0">
                <a:solidFill>
                  <a:schemeClr val="tx1"/>
                </a:solidFill>
              </a:rPr>
              <a:t>Monthly</a:t>
            </a:r>
            <a:r>
              <a:rPr lang="en-GB" sz="1059" dirty="0">
                <a:solidFill>
                  <a:schemeClr val="tx1"/>
                </a:solidFill>
              </a:rPr>
              <a:t>: $7/</a:t>
            </a:r>
            <a:r>
              <a:rPr lang="en-GB" sz="1059" dirty="0" err="1">
                <a:solidFill>
                  <a:schemeClr val="tx1"/>
                </a:solidFill>
              </a:rPr>
              <a:t>mo</a:t>
            </a:r>
            <a:r>
              <a:rPr lang="en-GB" sz="1059" dirty="0">
                <a:solidFill>
                  <a:schemeClr val="tx1"/>
                </a:solidFill>
              </a:rPr>
              <a:t> ↓</a:t>
            </a:r>
          </a:p>
        </p:txBody>
      </p:sp>
      <p:sp>
        <p:nvSpPr>
          <p:cNvPr id="8" name="Speech Bubble: Rectangle with Corners Rounded 7">
            <a:extLst>
              <a:ext uri="{FF2B5EF4-FFF2-40B4-BE49-F238E27FC236}">
                <a16:creationId xmlns:a16="http://schemas.microsoft.com/office/drawing/2014/main" id="{5446F387-CD38-4EAF-9331-4F49262A6D38}"/>
              </a:ext>
            </a:extLst>
          </p:cNvPr>
          <p:cNvSpPr/>
          <p:nvPr/>
        </p:nvSpPr>
        <p:spPr>
          <a:xfrm>
            <a:off x="4632641" y="608845"/>
            <a:ext cx="1206686" cy="584622"/>
          </a:xfrm>
          <a:prstGeom prst="wedgeRoundRectCallout">
            <a:avLst>
              <a:gd name="adj1" fmla="val 68904"/>
              <a:gd name="adj2" fmla="val 65733"/>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5" b="1" dirty="0">
                <a:solidFill>
                  <a:schemeClr val="tx1"/>
                </a:solidFill>
              </a:rPr>
              <a:t>Water Heater</a:t>
            </a:r>
          </a:p>
          <a:p>
            <a:r>
              <a:rPr lang="en-GB" sz="1059" u="sng" dirty="0">
                <a:solidFill>
                  <a:schemeClr val="tx1"/>
                </a:solidFill>
              </a:rPr>
              <a:t>Construction</a:t>
            </a:r>
            <a:r>
              <a:rPr lang="en-GB" sz="1059" dirty="0">
                <a:solidFill>
                  <a:schemeClr val="tx1"/>
                </a:solidFill>
              </a:rPr>
              <a:t>: $510 ↓</a:t>
            </a:r>
          </a:p>
          <a:p>
            <a:r>
              <a:rPr lang="en-GB" sz="1059" u="sng" dirty="0">
                <a:solidFill>
                  <a:schemeClr val="tx1"/>
                </a:solidFill>
              </a:rPr>
              <a:t>Monthly</a:t>
            </a:r>
            <a:r>
              <a:rPr lang="en-GB" sz="1059" dirty="0">
                <a:solidFill>
                  <a:schemeClr val="tx1"/>
                </a:solidFill>
              </a:rPr>
              <a:t>: $7/</a:t>
            </a:r>
            <a:r>
              <a:rPr lang="en-GB" sz="1059" dirty="0" err="1">
                <a:solidFill>
                  <a:schemeClr val="tx1"/>
                </a:solidFill>
              </a:rPr>
              <a:t>mo</a:t>
            </a:r>
            <a:r>
              <a:rPr lang="en-GB" sz="1059" dirty="0">
                <a:solidFill>
                  <a:schemeClr val="tx1"/>
                </a:solidFill>
              </a:rPr>
              <a:t> ↑</a:t>
            </a:r>
          </a:p>
        </p:txBody>
      </p:sp>
      <p:sp>
        <p:nvSpPr>
          <p:cNvPr id="9" name="Speech Bubble: Rectangle with Corners Rounded 8">
            <a:extLst>
              <a:ext uri="{FF2B5EF4-FFF2-40B4-BE49-F238E27FC236}">
                <a16:creationId xmlns:a16="http://schemas.microsoft.com/office/drawing/2014/main" id="{2CA56C2F-0656-43DE-94EA-85C831194E39}"/>
              </a:ext>
            </a:extLst>
          </p:cNvPr>
          <p:cNvSpPr/>
          <p:nvPr/>
        </p:nvSpPr>
        <p:spPr>
          <a:xfrm>
            <a:off x="1933249" y="2710974"/>
            <a:ext cx="2077491" cy="846380"/>
          </a:xfrm>
          <a:prstGeom prst="wedgeRoundRectCallout">
            <a:avLst>
              <a:gd name="adj1" fmla="val 124697"/>
              <a:gd name="adj2" fmla="val -138898"/>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5" b="1" dirty="0">
                <a:solidFill>
                  <a:schemeClr val="tx1"/>
                </a:solidFill>
              </a:rPr>
              <a:t>Space Heater</a:t>
            </a:r>
          </a:p>
          <a:p>
            <a:r>
              <a:rPr lang="en-GB" sz="1059" u="sng" dirty="0">
                <a:solidFill>
                  <a:schemeClr val="tx1"/>
                </a:solidFill>
              </a:rPr>
              <a:t>Construction</a:t>
            </a:r>
            <a:r>
              <a:rPr lang="en-GB" sz="1059" dirty="0">
                <a:solidFill>
                  <a:schemeClr val="tx1"/>
                </a:solidFill>
              </a:rPr>
              <a:t>: $2000 ↓, assuming air-conditioning also installed</a:t>
            </a:r>
          </a:p>
          <a:p>
            <a:r>
              <a:rPr lang="en-GB" sz="1059" u="sng" dirty="0">
                <a:solidFill>
                  <a:schemeClr val="tx1"/>
                </a:solidFill>
              </a:rPr>
              <a:t>Monthly</a:t>
            </a:r>
            <a:r>
              <a:rPr lang="en-GB" sz="1059" dirty="0">
                <a:solidFill>
                  <a:schemeClr val="tx1"/>
                </a:solidFill>
              </a:rPr>
              <a:t>: $10/</a:t>
            </a:r>
            <a:r>
              <a:rPr lang="en-GB" sz="1059" dirty="0" err="1">
                <a:solidFill>
                  <a:schemeClr val="tx1"/>
                </a:solidFill>
              </a:rPr>
              <a:t>mo</a:t>
            </a:r>
            <a:r>
              <a:rPr lang="en-GB" sz="1059" dirty="0">
                <a:solidFill>
                  <a:schemeClr val="tx1"/>
                </a:solidFill>
              </a:rPr>
              <a:t> ↓</a:t>
            </a:r>
          </a:p>
        </p:txBody>
      </p:sp>
      <p:sp>
        <p:nvSpPr>
          <p:cNvPr id="10" name="Speech Bubble: Rectangle with Corners Rounded 9">
            <a:extLst>
              <a:ext uri="{FF2B5EF4-FFF2-40B4-BE49-F238E27FC236}">
                <a16:creationId xmlns:a16="http://schemas.microsoft.com/office/drawing/2014/main" id="{24F8810F-BFAC-4996-A792-5F3DA9374C3D}"/>
              </a:ext>
            </a:extLst>
          </p:cNvPr>
          <p:cNvSpPr/>
          <p:nvPr/>
        </p:nvSpPr>
        <p:spPr>
          <a:xfrm>
            <a:off x="1665439" y="1396893"/>
            <a:ext cx="2032596" cy="824190"/>
          </a:xfrm>
          <a:prstGeom prst="wedgeRoundRectCallout">
            <a:avLst>
              <a:gd name="adj1" fmla="val 85538"/>
              <a:gd name="adj2" fmla="val -16978"/>
              <a:gd name="adj3" fmla="val 16667"/>
            </a:avLst>
          </a:prstGeom>
          <a:solidFill>
            <a:schemeClr val="bg1"/>
          </a:solidFill>
          <a:ln w="1905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5" b="1" dirty="0">
                <a:solidFill>
                  <a:schemeClr val="tx1"/>
                </a:solidFill>
              </a:rPr>
              <a:t>Electric Vehicle Charger</a:t>
            </a:r>
          </a:p>
          <a:p>
            <a:r>
              <a:rPr lang="en-GB" sz="1059" u="sng" dirty="0">
                <a:solidFill>
                  <a:schemeClr val="tx1"/>
                </a:solidFill>
              </a:rPr>
              <a:t>Construction</a:t>
            </a:r>
            <a:r>
              <a:rPr lang="en-GB" sz="1059" dirty="0">
                <a:solidFill>
                  <a:schemeClr val="tx1"/>
                </a:solidFill>
              </a:rPr>
              <a:t>: Same cost, including incentives</a:t>
            </a:r>
          </a:p>
          <a:p>
            <a:r>
              <a:rPr lang="en-GB" sz="1059" u="sng" dirty="0">
                <a:solidFill>
                  <a:schemeClr val="tx1"/>
                </a:solidFill>
              </a:rPr>
              <a:t>On-going</a:t>
            </a:r>
            <a:r>
              <a:rPr lang="en-GB" sz="1059" dirty="0">
                <a:solidFill>
                  <a:schemeClr val="tx1"/>
                </a:solidFill>
              </a:rPr>
              <a:t>: $138/</a:t>
            </a:r>
            <a:r>
              <a:rPr lang="en-GB" sz="1059" dirty="0" err="1">
                <a:solidFill>
                  <a:schemeClr val="tx1"/>
                </a:solidFill>
              </a:rPr>
              <a:t>mo</a:t>
            </a:r>
            <a:r>
              <a:rPr lang="en-GB" sz="1059" dirty="0">
                <a:solidFill>
                  <a:schemeClr val="tx1"/>
                </a:solidFill>
              </a:rPr>
              <a:t> ↓</a:t>
            </a:r>
          </a:p>
        </p:txBody>
      </p:sp>
      <p:sp>
        <p:nvSpPr>
          <p:cNvPr id="11" name="Speech Bubble: Rectangle with Corners Rounded 10">
            <a:extLst>
              <a:ext uri="{FF2B5EF4-FFF2-40B4-BE49-F238E27FC236}">
                <a16:creationId xmlns:a16="http://schemas.microsoft.com/office/drawing/2014/main" id="{CC14CB00-7F06-4F54-9003-27619C085665}"/>
              </a:ext>
            </a:extLst>
          </p:cNvPr>
          <p:cNvSpPr/>
          <p:nvPr/>
        </p:nvSpPr>
        <p:spPr>
          <a:xfrm>
            <a:off x="1596683" y="3953083"/>
            <a:ext cx="1563857" cy="700706"/>
          </a:xfrm>
          <a:prstGeom prst="wedgeRoundRectCallout">
            <a:avLst>
              <a:gd name="adj1" fmla="val -47593"/>
              <a:gd name="adj2" fmla="val 21797"/>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5" b="1" dirty="0">
                <a:solidFill>
                  <a:schemeClr val="tx1"/>
                </a:solidFill>
              </a:rPr>
              <a:t>Indoor Gas Piping Not Needed</a:t>
            </a:r>
          </a:p>
          <a:p>
            <a:r>
              <a:rPr lang="en-GB" sz="1059" u="sng" dirty="0">
                <a:solidFill>
                  <a:schemeClr val="tx1"/>
                </a:solidFill>
              </a:rPr>
              <a:t>Construction</a:t>
            </a:r>
            <a:r>
              <a:rPr lang="en-GB" sz="1059" dirty="0">
                <a:solidFill>
                  <a:schemeClr val="tx1"/>
                </a:solidFill>
              </a:rPr>
              <a:t>: $2,450 ↓</a:t>
            </a:r>
          </a:p>
        </p:txBody>
      </p:sp>
      <p:sp>
        <p:nvSpPr>
          <p:cNvPr id="3" name="TextBox 2">
            <a:extLst>
              <a:ext uri="{FF2B5EF4-FFF2-40B4-BE49-F238E27FC236}">
                <a16:creationId xmlns:a16="http://schemas.microsoft.com/office/drawing/2014/main" id="{1205F073-EF50-42D5-8CDF-FDA90A1D242A}"/>
              </a:ext>
            </a:extLst>
          </p:cNvPr>
          <p:cNvSpPr txBox="1"/>
          <p:nvPr/>
        </p:nvSpPr>
        <p:spPr>
          <a:xfrm>
            <a:off x="1658471" y="44276"/>
            <a:ext cx="8875059" cy="377476"/>
          </a:xfrm>
          <a:prstGeom prst="rect">
            <a:avLst/>
          </a:prstGeom>
          <a:noFill/>
        </p:spPr>
        <p:txBody>
          <a:bodyPr wrap="square" rtlCol="0">
            <a:spAutoFit/>
          </a:bodyPr>
          <a:lstStyle/>
          <a:p>
            <a:pPr algn="ctr"/>
            <a:r>
              <a:rPr lang="en-GB" sz="1853" dirty="0">
                <a:solidFill>
                  <a:schemeClr val="bg1"/>
                </a:solidFill>
                <a:latin typeface="Century Gothic" panose="020B0502020202020204" pitchFamily="34" charset="0"/>
              </a:rPr>
              <a:t>Electrifying New Single Family Homes in the Bay Area – The Cost Story</a:t>
            </a:r>
          </a:p>
        </p:txBody>
      </p:sp>
      <p:graphicFrame>
        <p:nvGraphicFramePr>
          <p:cNvPr id="23" name="Chart 22">
            <a:extLst>
              <a:ext uri="{FF2B5EF4-FFF2-40B4-BE49-F238E27FC236}">
                <a16:creationId xmlns:a16="http://schemas.microsoft.com/office/drawing/2014/main" id="{3EF498AD-C43B-42C8-8AF5-3B2996F6C1F1}"/>
              </a:ext>
            </a:extLst>
          </p:cNvPr>
          <p:cNvGraphicFramePr>
            <a:graphicFrameLocks/>
          </p:cNvGraphicFramePr>
          <p:nvPr/>
        </p:nvGraphicFramePr>
        <p:xfrm>
          <a:off x="5904960" y="4790253"/>
          <a:ext cx="4553595" cy="108873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C3697BD0-377C-4403-8903-5347147F5E12}"/>
              </a:ext>
            </a:extLst>
          </p:cNvPr>
          <p:cNvSpPr txBox="1"/>
          <p:nvPr/>
        </p:nvSpPr>
        <p:spPr>
          <a:xfrm>
            <a:off x="1665438" y="6361825"/>
            <a:ext cx="9399638" cy="635302"/>
          </a:xfrm>
          <a:prstGeom prst="rect">
            <a:avLst/>
          </a:prstGeom>
          <a:noFill/>
        </p:spPr>
        <p:txBody>
          <a:bodyPr wrap="square" rtlCol="0" anchor="t">
            <a:spAutoFit/>
          </a:bodyPr>
          <a:lstStyle/>
          <a:p>
            <a:r>
              <a:rPr lang="en-GB" sz="882" dirty="0">
                <a:solidFill>
                  <a:schemeClr val="bg1"/>
                </a:solidFill>
              </a:rPr>
              <a:t>Construction and Monthly costs of thermal systems are based on Residential Building Electrification in California by E3 (</a:t>
            </a:r>
            <a:r>
              <a:rPr lang="en-GB" sz="882" dirty="0">
                <a:solidFill>
                  <a:schemeClr val="bg1"/>
                </a:solidFill>
                <a:ea typeface="+mn-lt"/>
                <a:cs typeface="+mn-lt"/>
              </a:rPr>
              <a:t>April 2019); electricity costs specific to PCE/SVCE territory</a:t>
            </a:r>
            <a:endParaRPr lang="en-GB" sz="882" dirty="0">
              <a:solidFill>
                <a:schemeClr val="bg1"/>
              </a:solidFill>
            </a:endParaRPr>
          </a:p>
          <a:p>
            <a:r>
              <a:rPr lang="en-GB" sz="882" dirty="0">
                <a:solidFill>
                  <a:schemeClr val="bg1"/>
                </a:solidFill>
              </a:rPr>
              <a:t>All-Electric Home, Increased Solar bill impacts are based on Low-Rise Residential New Construction 2019 Cost Effectiveness Study by Frontier Monthly (August 2019)</a:t>
            </a:r>
          </a:p>
          <a:p>
            <a:r>
              <a:rPr lang="en-GB" sz="882" dirty="0">
                <a:solidFill>
                  <a:schemeClr val="bg1"/>
                </a:solidFill>
                <a:cs typeface="Calibri"/>
              </a:rPr>
              <a:t>Version 7 10/14/2019</a:t>
            </a:r>
          </a:p>
          <a:p>
            <a:endParaRPr lang="en-GB" sz="882" dirty="0">
              <a:solidFill>
                <a:schemeClr val="bg1"/>
              </a:solidFill>
              <a:cs typeface="Calibri"/>
            </a:endParaRPr>
          </a:p>
        </p:txBody>
      </p:sp>
      <p:sp>
        <p:nvSpPr>
          <p:cNvPr id="21" name="Rectangle: Rounded Corners 20">
            <a:extLst>
              <a:ext uri="{FF2B5EF4-FFF2-40B4-BE49-F238E27FC236}">
                <a16:creationId xmlns:a16="http://schemas.microsoft.com/office/drawing/2014/main" id="{E183E59E-DACD-49C1-BAE6-622E4AD2B739}"/>
              </a:ext>
            </a:extLst>
          </p:cNvPr>
          <p:cNvSpPr/>
          <p:nvPr/>
        </p:nvSpPr>
        <p:spPr>
          <a:xfrm>
            <a:off x="6134686" y="5827819"/>
            <a:ext cx="3067063" cy="4705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9" b="1" dirty="0">
                <a:solidFill>
                  <a:srgbClr val="7F7F7F"/>
                </a:solidFill>
              </a:rPr>
              <a:t>3 MT CO2e Carbon Emissions Savings </a:t>
            </a:r>
            <a:r>
              <a:rPr lang="en-GB" sz="971" dirty="0">
                <a:solidFill>
                  <a:srgbClr val="7F7F7F"/>
                </a:solidFill>
              </a:rPr>
              <a:t>per home, per year based on 2030 grid mix</a:t>
            </a:r>
          </a:p>
        </p:txBody>
      </p:sp>
      <p:sp>
        <p:nvSpPr>
          <p:cNvPr id="25" name="Rectangle: Rounded Corners 24">
            <a:extLst>
              <a:ext uri="{FF2B5EF4-FFF2-40B4-BE49-F238E27FC236}">
                <a16:creationId xmlns:a16="http://schemas.microsoft.com/office/drawing/2014/main" id="{CD21978C-5CD9-4E8F-822B-A4340356D429}"/>
              </a:ext>
            </a:extLst>
          </p:cNvPr>
          <p:cNvSpPr/>
          <p:nvPr/>
        </p:nvSpPr>
        <p:spPr>
          <a:xfrm>
            <a:off x="2837896" y="5838746"/>
            <a:ext cx="3067064" cy="4705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9" b="1" dirty="0">
                <a:solidFill>
                  <a:srgbClr val="7F7F7F"/>
                </a:solidFill>
              </a:rPr>
              <a:t>$191 Net Lifecycle Cost Savings </a:t>
            </a:r>
            <a:r>
              <a:rPr lang="en-GB" sz="971" dirty="0">
                <a:solidFill>
                  <a:srgbClr val="7F7F7F"/>
                </a:solidFill>
              </a:rPr>
              <a:t>per year for an all-electric home versus the mixed-fuel equivalent</a:t>
            </a:r>
          </a:p>
        </p:txBody>
      </p:sp>
      <p:graphicFrame>
        <p:nvGraphicFramePr>
          <p:cNvPr id="26" name="Chart 25">
            <a:extLst>
              <a:ext uri="{FF2B5EF4-FFF2-40B4-BE49-F238E27FC236}">
                <a16:creationId xmlns:a16="http://schemas.microsoft.com/office/drawing/2014/main" id="{F6E7F4D6-89FA-4A07-AA6A-6B442A3F6375}"/>
              </a:ext>
            </a:extLst>
          </p:cNvPr>
          <p:cNvGraphicFramePr>
            <a:graphicFrameLocks/>
          </p:cNvGraphicFramePr>
          <p:nvPr/>
        </p:nvGraphicFramePr>
        <p:xfrm>
          <a:off x="1908662" y="4785119"/>
          <a:ext cx="4021511" cy="1011153"/>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a:extLst>
              <a:ext uri="{FF2B5EF4-FFF2-40B4-BE49-F238E27FC236}">
                <a16:creationId xmlns:a16="http://schemas.microsoft.com/office/drawing/2014/main" id="{ABC8DAA1-748F-4DCF-A8ED-88E4970AB1E7}"/>
              </a:ext>
            </a:extLst>
          </p:cNvPr>
          <p:cNvGrpSpPr/>
          <p:nvPr/>
        </p:nvGrpSpPr>
        <p:grpSpPr>
          <a:xfrm>
            <a:off x="8308831" y="588143"/>
            <a:ext cx="2149723" cy="2439156"/>
            <a:chOff x="8308831" y="588143"/>
            <a:chExt cx="2149723" cy="2439156"/>
          </a:xfrm>
        </p:grpSpPr>
        <p:sp>
          <p:nvSpPr>
            <p:cNvPr id="14" name="Rectangle: Rounded Corners 13">
              <a:extLst>
                <a:ext uri="{FF2B5EF4-FFF2-40B4-BE49-F238E27FC236}">
                  <a16:creationId xmlns:a16="http://schemas.microsoft.com/office/drawing/2014/main" id="{43F500B5-057F-4138-9B24-2A61F4925995}"/>
                </a:ext>
              </a:extLst>
            </p:cNvPr>
            <p:cNvSpPr/>
            <p:nvPr/>
          </p:nvSpPr>
          <p:spPr>
            <a:xfrm>
              <a:off x="8308831" y="588143"/>
              <a:ext cx="2149723" cy="2439156"/>
            </a:xfrm>
            <a:prstGeom prst="roundRect">
              <a:avLst>
                <a:gd name="adj" fmla="val 6693"/>
              </a:avLst>
            </a:prstGeom>
            <a:solidFill>
              <a:srgbClr val="00B0F0"/>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p>
          </p:txBody>
        </p:sp>
        <p:sp>
          <p:nvSpPr>
            <p:cNvPr id="18" name="Rectangle: Rounded Corners 17">
              <a:extLst>
                <a:ext uri="{FF2B5EF4-FFF2-40B4-BE49-F238E27FC236}">
                  <a16:creationId xmlns:a16="http://schemas.microsoft.com/office/drawing/2014/main" id="{D638C853-1A34-488C-BD55-FC6BCB84FFCB}"/>
                </a:ext>
              </a:extLst>
            </p:cNvPr>
            <p:cNvSpPr/>
            <p:nvPr/>
          </p:nvSpPr>
          <p:spPr>
            <a:xfrm>
              <a:off x="8396895" y="973794"/>
              <a:ext cx="1977321" cy="859577"/>
            </a:xfrm>
            <a:prstGeom prst="roundRect">
              <a:avLst>
                <a:gd name="adj" fmla="val 113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88" b="1" dirty="0">
                  <a:solidFill>
                    <a:srgbClr val="7F7F7F"/>
                  </a:solidFill>
                </a:rPr>
                <a:t>All-Electric Home</a:t>
              </a:r>
            </a:p>
            <a:p>
              <a:r>
                <a:rPr lang="en-GB" sz="1412" u="sng" dirty="0">
                  <a:solidFill>
                    <a:srgbClr val="7F7F7F"/>
                  </a:solidFill>
                </a:rPr>
                <a:t>Construction</a:t>
              </a:r>
              <a:r>
                <a:rPr lang="en-GB" sz="1412" dirty="0">
                  <a:solidFill>
                    <a:srgbClr val="7F7F7F"/>
                  </a:solidFill>
                </a:rPr>
                <a:t>: $10,580 ↓</a:t>
              </a:r>
            </a:p>
            <a:p>
              <a:r>
                <a:rPr lang="en-GB" sz="1412" u="sng" dirty="0">
                  <a:solidFill>
                    <a:srgbClr val="7F7F7F"/>
                  </a:solidFill>
                </a:rPr>
                <a:t>Monthly</a:t>
              </a:r>
              <a:r>
                <a:rPr lang="en-GB" sz="1412" dirty="0">
                  <a:solidFill>
                    <a:srgbClr val="7F7F7F"/>
                  </a:solidFill>
                </a:rPr>
                <a:t>: $7/</a:t>
              </a:r>
              <a:r>
                <a:rPr lang="en-GB" sz="1412" dirty="0" err="1">
                  <a:solidFill>
                    <a:srgbClr val="7F7F7F"/>
                  </a:solidFill>
                </a:rPr>
                <a:t>mo</a:t>
              </a:r>
              <a:r>
                <a:rPr lang="en-GB" sz="1412" dirty="0">
                  <a:solidFill>
                    <a:srgbClr val="7F7F7F"/>
                  </a:solidFill>
                </a:rPr>
                <a:t> ↑</a:t>
              </a:r>
            </a:p>
          </p:txBody>
        </p:sp>
        <p:sp>
          <p:nvSpPr>
            <p:cNvPr id="22" name="Rectangle: Rounded Corners 21">
              <a:extLst>
                <a:ext uri="{FF2B5EF4-FFF2-40B4-BE49-F238E27FC236}">
                  <a16:creationId xmlns:a16="http://schemas.microsoft.com/office/drawing/2014/main" id="{9C0AA111-3460-4336-85B9-741FE2757B98}"/>
                </a:ext>
              </a:extLst>
            </p:cNvPr>
            <p:cNvSpPr/>
            <p:nvPr/>
          </p:nvSpPr>
          <p:spPr>
            <a:xfrm>
              <a:off x="8396895" y="1930558"/>
              <a:ext cx="1977321" cy="1043064"/>
            </a:xfrm>
            <a:prstGeom prst="roundRect">
              <a:avLst>
                <a:gd name="adj" fmla="val 100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88" b="1" dirty="0">
                  <a:solidFill>
                    <a:srgbClr val="7F7F7F"/>
                  </a:solidFill>
                </a:rPr>
                <a:t>All-Electric Home, Increased Solar</a:t>
              </a:r>
            </a:p>
            <a:p>
              <a:r>
                <a:rPr lang="en-GB" sz="1412" u="sng" dirty="0">
                  <a:solidFill>
                    <a:srgbClr val="7F7F7F"/>
                  </a:solidFill>
                </a:rPr>
                <a:t>Construction</a:t>
              </a:r>
              <a:r>
                <a:rPr lang="en-GB" sz="1412" dirty="0">
                  <a:solidFill>
                    <a:srgbClr val="7F7F7F"/>
                  </a:solidFill>
                </a:rPr>
                <a:t>: Equivalent</a:t>
              </a:r>
            </a:p>
            <a:p>
              <a:r>
                <a:rPr lang="en-GB" sz="1412" u="sng" dirty="0">
                  <a:solidFill>
                    <a:srgbClr val="7F7F7F"/>
                  </a:solidFill>
                </a:rPr>
                <a:t>Monthly</a:t>
              </a:r>
              <a:r>
                <a:rPr lang="en-GB" sz="1412" dirty="0">
                  <a:solidFill>
                    <a:srgbClr val="7F7F7F"/>
                  </a:solidFill>
                </a:rPr>
                <a:t>: $5/</a:t>
              </a:r>
              <a:r>
                <a:rPr lang="en-GB" sz="1412" dirty="0" err="1">
                  <a:solidFill>
                    <a:srgbClr val="7F7F7F"/>
                  </a:solidFill>
                </a:rPr>
                <a:t>mo</a:t>
              </a:r>
              <a:r>
                <a:rPr lang="en-GB" sz="1412" dirty="0">
                  <a:solidFill>
                    <a:srgbClr val="7F7F7F"/>
                  </a:solidFill>
                </a:rPr>
                <a:t> ↓</a:t>
              </a:r>
            </a:p>
          </p:txBody>
        </p:sp>
        <p:sp>
          <p:nvSpPr>
            <p:cNvPr id="15" name="TextBox 14">
              <a:extLst>
                <a:ext uri="{FF2B5EF4-FFF2-40B4-BE49-F238E27FC236}">
                  <a16:creationId xmlns:a16="http://schemas.microsoft.com/office/drawing/2014/main" id="{4493C1B6-3B62-4DEB-BCDA-EC2DB9B44CF8}"/>
                </a:ext>
              </a:extLst>
            </p:cNvPr>
            <p:cNvSpPr txBox="1"/>
            <p:nvPr/>
          </p:nvSpPr>
          <p:spPr>
            <a:xfrm>
              <a:off x="8543791" y="630116"/>
              <a:ext cx="1607715" cy="336695"/>
            </a:xfrm>
            <a:prstGeom prst="rect">
              <a:avLst/>
            </a:prstGeom>
            <a:noFill/>
          </p:spPr>
          <p:txBody>
            <a:bodyPr wrap="square" rtlCol="0">
              <a:spAutoFit/>
            </a:bodyPr>
            <a:lstStyle/>
            <a:p>
              <a:pPr algn="ctr"/>
              <a:r>
                <a:rPr lang="en-GB" sz="1588" b="1" dirty="0">
                  <a:solidFill>
                    <a:schemeClr val="bg1"/>
                  </a:solidFill>
                </a:rPr>
                <a:t>Summary</a:t>
              </a:r>
            </a:p>
          </p:txBody>
        </p:sp>
      </p:grpSp>
      <p:sp>
        <p:nvSpPr>
          <p:cNvPr id="13" name="Rectangle 12">
            <a:extLst>
              <a:ext uri="{FF2B5EF4-FFF2-40B4-BE49-F238E27FC236}">
                <a16:creationId xmlns:a16="http://schemas.microsoft.com/office/drawing/2014/main" id="{CA8C81DE-063C-4C22-86AC-3007E5484F0B}"/>
              </a:ext>
            </a:extLst>
          </p:cNvPr>
          <p:cNvSpPr/>
          <p:nvPr/>
        </p:nvSpPr>
        <p:spPr>
          <a:xfrm>
            <a:off x="1540801" y="-4841"/>
            <a:ext cx="8992730" cy="6862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34136309-C553-492B-957B-AA67FACA1382}"/>
              </a:ext>
            </a:extLst>
          </p:cNvPr>
          <p:cNvGrpSpPr/>
          <p:nvPr/>
        </p:nvGrpSpPr>
        <p:grpSpPr>
          <a:xfrm>
            <a:off x="4163817" y="1364960"/>
            <a:ext cx="3941738" cy="3996620"/>
            <a:chOff x="8308831" y="588143"/>
            <a:chExt cx="2149723" cy="2439156"/>
          </a:xfrm>
        </p:grpSpPr>
        <p:sp>
          <p:nvSpPr>
            <p:cNvPr id="27" name="Rectangle: Rounded Corners 26">
              <a:extLst>
                <a:ext uri="{FF2B5EF4-FFF2-40B4-BE49-F238E27FC236}">
                  <a16:creationId xmlns:a16="http://schemas.microsoft.com/office/drawing/2014/main" id="{A570BE9F-06F9-42E7-BD27-08756C1BF5B2}"/>
                </a:ext>
              </a:extLst>
            </p:cNvPr>
            <p:cNvSpPr/>
            <p:nvPr/>
          </p:nvSpPr>
          <p:spPr>
            <a:xfrm>
              <a:off x="8308831" y="588143"/>
              <a:ext cx="2149723" cy="2439156"/>
            </a:xfrm>
            <a:prstGeom prst="roundRect">
              <a:avLst>
                <a:gd name="adj" fmla="val 6693"/>
              </a:avLst>
            </a:prstGeom>
            <a:solidFill>
              <a:srgbClr val="00B0F0"/>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3BA53A76-3DDB-42E6-BA5D-D5C2F8E39AE2}"/>
                </a:ext>
              </a:extLst>
            </p:cNvPr>
            <p:cNvSpPr/>
            <p:nvPr/>
          </p:nvSpPr>
          <p:spPr>
            <a:xfrm>
              <a:off x="8396895" y="973794"/>
              <a:ext cx="1977321" cy="859577"/>
            </a:xfrm>
            <a:prstGeom prst="roundRect">
              <a:avLst>
                <a:gd name="adj" fmla="val 113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7F7F7F"/>
                  </a:solidFill>
                </a:rPr>
                <a:t>All-Electric Home</a:t>
              </a:r>
            </a:p>
            <a:p>
              <a:pPr algn="ctr"/>
              <a:endParaRPr lang="en-GB" b="1" dirty="0">
                <a:solidFill>
                  <a:srgbClr val="7F7F7F"/>
                </a:solidFill>
              </a:endParaRPr>
            </a:p>
            <a:p>
              <a:pPr algn="ctr"/>
              <a:r>
                <a:rPr lang="en-GB" u="sng" dirty="0">
                  <a:solidFill>
                    <a:srgbClr val="7F7F7F"/>
                  </a:solidFill>
                </a:rPr>
                <a:t>Construction</a:t>
              </a:r>
              <a:r>
                <a:rPr lang="en-GB" dirty="0">
                  <a:solidFill>
                    <a:srgbClr val="7F7F7F"/>
                  </a:solidFill>
                </a:rPr>
                <a:t>: $10,580 ↓</a:t>
              </a:r>
            </a:p>
            <a:p>
              <a:pPr algn="ctr"/>
              <a:r>
                <a:rPr lang="en-GB" u="sng" dirty="0">
                  <a:solidFill>
                    <a:srgbClr val="7F7F7F"/>
                  </a:solidFill>
                </a:rPr>
                <a:t>Monthly</a:t>
              </a:r>
              <a:r>
                <a:rPr lang="en-GB" dirty="0">
                  <a:solidFill>
                    <a:srgbClr val="7F7F7F"/>
                  </a:solidFill>
                </a:rPr>
                <a:t>: $7/</a:t>
              </a:r>
              <a:r>
                <a:rPr lang="en-GB" dirty="0" err="1">
                  <a:solidFill>
                    <a:srgbClr val="7F7F7F"/>
                  </a:solidFill>
                </a:rPr>
                <a:t>mo</a:t>
              </a:r>
              <a:r>
                <a:rPr lang="en-GB" dirty="0">
                  <a:solidFill>
                    <a:srgbClr val="7F7F7F"/>
                  </a:solidFill>
                </a:rPr>
                <a:t> ↑</a:t>
              </a:r>
            </a:p>
          </p:txBody>
        </p:sp>
        <p:sp>
          <p:nvSpPr>
            <p:cNvPr id="29" name="Rectangle: Rounded Corners 28">
              <a:extLst>
                <a:ext uri="{FF2B5EF4-FFF2-40B4-BE49-F238E27FC236}">
                  <a16:creationId xmlns:a16="http://schemas.microsoft.com/office/drawing/2014/main" id="{99AE0FCC-DEA1-432C-983D-9CEDBB16405A}"/>
                </a:ext>
              </a:extLst>
            </p:cNvPr>
            <p:cNvSpPr/>
            <p:nvPr/>
          </p:nvSpPr>
          <p:spPr>
            <a:xfrm>
              <a:off x="8396895" y="1930558"/>
              <a:ext cx="1977321" cy="1043064"/>
            </a:xfrm>
            <a:prstGeom prst="roundRect">
              <a:avLst>
                <a:gd name="adj" fmla="val 100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7F7F7F"/>
                  </a:solidFill>
                </a:rPr>
                <a:t>All-Electric Home, Increased Solar</a:t>
              </a:r>
            </a:p>
            <a:p>
              <a:pPr algn="ctr"/>
              <a:endParaRPr lang="en-GB" b="1" dirty="0">
                <a:solidFill>
                  <a:srgbClr val="7F7F7F"/>
                </a:solidFill>
              </a:endParaRPr>
            </a:p>
            <a:p>
              <a:pPr algn="ctr"/>
              <a:r>
                <a:rPr lang="en-GB" u="sng" dirty="0">
                  <a:solidFill>
                    <a:srgbClr val="7F7F7F"/>
                  </a:solidFill>
                </a:rPr>
                <a:t>Construction</a:t>
              </a:r>
              <a:r>
                <a:rPr lang="en-GB" dirty="0">
                  <a:solidFill>
                    <a:srgbClr val="7F7F7F"/>
                  </a:solidFill>
                </a:rPr>
                <a:t>: Equivalent</a:t>
              </a:r>
            </a:p>
            <a:p>
              <a:pPr algn="ctr"/>
              <a:r>
                <a:rPr lang="en-GB" u="sng" dirty="0">
                  <a:solidFill>
                    <a:srgbClr val="7F7F7F"/>
                  </a:solidFill>
                </a:rPr>
                <a:t>Monthly</a:t>
              </a:r>
              <a:r>
                <a:rPr lang="en-GB" dirty="0">
                  <a:solidFill>
                    <a:srgbClr val="7F7F7F"/>
                  </a:solidFill>
                </a:rPr>
                <a:t>: $5/</a:t>
              </a:r>
              <a:r>
                <a:rPr lang="en-GB" dirty="0" err="1">
                  <a:solidFill>
                    <a:srgbClr val="7F7F7F"/>
                  </a:solidFill>
                </a:rPr>
                <a:t>mo</a:t>
              </a:r>
              <a:r>
                <a:rPr lang="en-GB" dirty="0">
                  <a:solidFill>
                    <a:srgbClr val="7F7F7F"/>
                  </a:solidFill>
                </a:rPr>
                <a:t> ↓</a:t>
              </a:r>
            </a:p>
          </p:txBody>
        </p:sp>
        <p:sp>
          <p:nvSpPr>
            <p:cNvPr id="30" name="TextBox 29">
              <a:extLst>
                <a:ext uri="{FF2B5EF4-FFF2-40B4-BE49-F238E27FC236}">
                  <a16:creationId xmlns:a16="http://schemas.microsoft.com/office/drawing/2014/main" id="{E320E19E-F878-4D9E-BDB9-746993371662}"/>
                </a:ext>
              </a:extLst>
            </p:cNvPr>
            <p:cNvSpPr txBox="1"/>
            <p:nvPr/>
          </p:nvSpPr>
          <p:spPr>
            <a:xfrm>
              <a:off x="8543791" y="630116"/>
              <a:ext cx="1607715" cy="225405"/>
            </a:xfrm>
            <a:prstGeom prst="rect">
              <a:avLst/>
            </a:prstGeom>
            <a:noFill/>
          </p:spPr>
          <p:txBody>
            <a:bodyPr wrap="square" rtlCol="0">
              <a:spAutoFit/>
            </a:bodyPr>
            <a:lstStyle/>
            <a:p>
              <a:pPr algn="ctr"/>
              <a:r>
                <a:rPr lang="en-GB" b="1" dirty="0">
                  <a:solidFill>
                    <a:schemeClr val="bg1"/>
                  </a:solidFill>
                </a:rPr>
                <a:t>Summary</a:t>
              </a:r>
            </a:p>
          </p:txBody>
        </p:sp>
      </p:grpSp>
      <p:grpSp>
        <p:nvGrpSpPr>
          <p:cNvPr id="20" name="Group 19">
            <a:extLst>
              <a:ext uri="{FF2B5EF4-FFF2-40B4-BE49-F238E27FC236}">
                <a16:creationId xmlns:a16="http://schemas.microsoft.com/office/drawing/2014/main" id="{0DACCF73-00B9-49BB-824D-2EF0EEFE7876}"/>
              </a:ext>
            </a:extLst>
          </p:cNvPr>
          <p:cNvGrpSpPr/>
          <p:nvPr/>
        </p:nvGrpSpPr>
        <p:grpSpPr>
          <a:xfrm>
            <a:off x="1540801" y="-4841"/>
            <a:ext cx="8992729" cy="6865644"/>
            <a:chOff x="1540801" y="-4841"/>
            <a:chExt cx="8992729" cy="6865644"/>
          </a:xfrm>
        </p:grpSpPr>
        <p:sp>
          <p:nvSpPr>
            <p:cNvPr id="17" name="Rectangle 16">
              <a:extLst>
                <a:ext uri="{FF2B5EF4-FFF2-40B4-BE49-F238E27FC236}">
                  <a16:creationId xmlns:a16="http://schemas.microsoft.com/office/drawing/2014/main" id="{537FEB8B-F28B-4CE9-9A5A-DDF2E1687586}"/>
                </a:ext>
              </a:extLst>
            </p:cNvPr>
            <p:cNvSpPr/>
            <p:nvPr/>
          </p:nvSpPr>
          <p:spPr>
            <a:xfrm>
              <a:off x="1540801" y="-4841"/>
              <a:ext cx="8992729" cy="686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54A00698-CBBB-4B05-9F03-3A68BDA9773E}"/>
                </a:ext>
              </a:extLst>
            </p:cNvPr>
            <p:cNvGrpSpPr/>
            <p:nvPr/>
          </p:nvGrpSpPr>
          <p:grpSpPr>
            <a:xfrm>
              <a:off x="1596683" y="-4841"/>
              <a:ext cx="8936847" cy="6865644"/>
              <a:chOff x="1596683" y="-4841"/>
              <a:chExt cx="8936847" cy="6865644"/>
            </a:xfrm>
          </p:grpSpPr>
          <p:sp>
            <p:nvSpPr>
              <p:cNvPr id="32" name="Rectangle: Rounded Corners 31">
                <a:extLst>
                  <a:ext uri="{FF2B5EF4-FFF2-40B4-BE49-F238E27FC236}">
                    <a16:creationId xmlns:a16="http://schemas.microsoft.com/office/drawing/2014/main" id="{05704D34-906F-444A-ABB6-1CDCC6B01794}"/>
                  </a:ext>
                </a:extLst>
              </p:cNvPr>
              <p:cNvSpPr/>
              <p:nvPr/>
            </p:nvSpPr>
            <p:spPr>
              <a:xfrm>
                <a:off x="8257735" y="588143"/>
                <a:ext cx="2275795" cy="2439156"/>
              </a:xfrm>
              <a:prstGeom prst="roundRect">
                <a:avLst>
                  <a:gd name="adj" fmla="val 6693"/>
                </a:avLst>
              </a:prstGeom>
              <a:solidFill>
                <a:srgbClr val="00B0F0"/>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p>
            </p:txBody>
          </p:sp>
          <p:pic>
            <p:nvPicPr>
              <p:cNvPr id="33" name="Picture 32">
                <a:extLst>
                  <a:ext uri="{FF2B5EF4-FFF2-40B4-BE49-F238E27FC236}">
                    <a16:creationId xmlns:a16="http://schemas.microsoft.com/office/drawing/2014/main" id="{BB7BBE5D-1073-461D-A954-A3D05A358AF0}"/>
                  </a:ext>
                </a:extLst>
              </p:cNvPr>
              <p:cNvPicPr>
                <a:picLocks noChangeAspect="1"/>
              </p:cNvPicPr>
              <p:nvPr/>
            </p:nvPicPr>
            <p:blipFill>
              <a:blip r:embed="rId3">
                <a:clrChange>
                  <a:clrFrom>
                    <a:srgbClr val="CCCCC9"/>
                  </a:clrFrom>
                  <a:clrTo>
                    <a:srgbClr val="CCCCC9">
                      <a:alpha val="0"/>
                    </a:srgbClr>
                  </a:clrTo>
                </a:clrChange>
              </a:blip>
              <a:stretch>
                <a:fillRect/>
              </a:stretch>
            </p:blipFill>
            <p:spPr>
              <a:xfrm>
                <a:off x="2308440" y="598298"/>
                <a:ext cx="7470800" cy="4123365"/>
              </a:xfrm>
              <a:prstGeom prst="rect">
                <a:avLst/>
              </a:prstGeom>
            </p:spPr>
          </p:pic>
          <p:sp>
            <p:nvSpPr>
              <p:cNvPr id="34" name="Rectangle 33">
                <a:extLst>
                  <a:ext uri="{FF2B5EF4-FFF2-40B4-BE49-F238E27FC236}">
                    <a16:creationId xmlns:a16="http://schemas.microsoft.com/office/drawing/2014/main" id="{1DD169E6-EEA7-4B3E-AEC4-DA3212EF45F9}"/>
                  </a:ext>
                </a:extLst>
              </p:cNvPr>
              <p:cNvSpPr/>
              <p:nvPr/>
            </p:nvSpPr>
            <p:spPr>
              <a:xfrm>
                <a:off x="1665438" y="4794838"/>
                <a:ext cx="8868092" cy="20659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p>
            </p:txBody>
          </p:sp>
          <p:sp>
            <p:nvSpPr>
              <p:cNvPr id="35" name="Rectangle 34">
                <a:extLst>
                  <a:ext uri="{FF2B5EF4-FFF2-40B4-BE49-F238E27FC236}">
                    <a16:creationId xmlns:a16="http://schemas.microsoft.com/office/drawing/2014/main" id="{7CDEB98A-7830-42A8-A595-CE2B0B847D10}"/>
                  </a:ext>
                </a:extLst>
              </p:cNvPr>
              <p:cNvSpPr/>
              <p:nvPr/>
            </p:nvSpPr>
            <p:spPr>
              <a:xfrm>
                <a:off x="1658471" y="-4841"/>
                <a:ext cx="8875059" cy="49579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p>
            </p:txBody>
          </p:sp>
          <p:sp>
            <p:nvSpPr>
              <p:cNvPr id="36" name="Speech Bubble: Rectangle with Corners Rounded 35">
                <a:extLst>
                  <a:ext uri="{FF2B5EF4-FFF2-40B4-BE49-F238E27FC236}">
                    <a16:creationId xmlns:a16="http://schemas.microsoft.com/office/drawing/2014/main" id="{1A33F155-B414-4E48-86EC-899FAB1646D0}"/>
                  </a:ext>
                </a:extLst>
              </p:cNvPr>
              <p:cNvSpPr/>
              <p:nvPr/>
            </p:nvSpPr>
            <p:spPr>
              <a:xfrm>
                <a:off x="3341078" y="4040193"/>
                <a:ext cx="1502254" cy="553491"/>
              </a:xfrm>
              <a:prstGeom prst="wedgeRoundRectCallout">
                <a:avLst>
                  <a:gd name="adj1" fmla="val 74671"/>
                  <a:gd name="adj2" fmla="val -215562"/>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5" b="1" dirty="0">
                    <a:solidFill>
                      <a:schemeClr val="tx1"/>
                    </a:solidFill>
                  </a:rPr>
                  <a:t>Clothes Dryer</a:t>
                </a:r>
              </a:p>
              <a:p>
                <a:r>
                  <a:rPr lang="en-GB" sz="1059" u="sng" dirty="0">
                    <a:solidFill>
                      <a:schemeClr val="tx1"/>
                    </a:solidFill>
                  </a:rPr>
                  <a:t>Construction</a:t>
                </a:r>
                <a:r>
                  <a:rPr lang="en-GB" sz="1059" dirty="0">
                    <a:solidFill>
                      <a:schemeClr val="tx1"/>
                    </a:solidFill>
                  </a:rPr>
                  <a:t>: equal</a:t>
                </a:r>
              </a:p>
              <a:p>
                <a:r>
                  <a:rPr lang="en-GB" sz="1059" u="sng" dirty="0">
                    <a:solidFill>
                      <a:schemeClr val="tx1"/>
                    </a:solidFill>
                  </a:rPr>
                  <a:t>Monthly</a:t>
                </a:r>
                <a:r>
                  <a:rPr lang="en-GB" sz="1059" dirty="0">
                    <a:solidFill>
                      <a:schemeClr val="tx1"/>
                    </a:solidFill>
                  </a:rPr>
                  <a:t>:  $11/</a:t>
                </a:r>
                <a:r>
                  <a:rPr lang="en-GB" sz="1059" dirty="0" err="1">
                    <a:solidFill>
                      <a:schemeClr val="tx1"/>
                    </a:solidFill>
                  </a:rPr>
                  <a:t>mo</a:t>
                </a:r>
                <a:r>
                  <a:rPr lang="en-GB" sz="1059" dirty="0">
                    <a:solidFill>
                      <a:schemeClr val="tx1"/>
                    </a:solidFill>
                  </a:rPr>
                  <a:t> ↑</a:t>
                </a:r>
              </a:p>
            </p:txBody>
          </p:sp>
          <p:sp>
            <p:nvSpPr>
              <p:cNvPr id="37" name="Speech Bubble: Rectangle with Corners Rounded 36">
                <a:extLst>
                  <a:ext uri="{FF2B5EF4-FFF2-40B4-BE49-F238E27FC236}">
                    <a16:creationId xmlns:a16="http://schemas.microsoft.com/office/drawing/2014/main" id="{9DD7BF4A-D699-47E9-A7EB-6FCA8EDA1B03}"/>
                  </a:ext>
                </a:extLst>
              </p:cNvPr>
              <p:cNvSpPr/>
              <p:nvPr/>
            </p:nvSpPr>
            <p:spPr>
              <a:xfrm>
                <a:off x="5240215" y="3971479"/>
                <a:ext cx="1434970" cy="622205"/>
              </a:xfrm>
              <a:prstGeom prst="wedgeRoundRectCallout">
                <a:avLst>
                  <a:gd name="adj1" fmla="val 125822"/>
                  <a:gd name="adj2" fmla="val -65416"/>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5" b="1" dirty="0">
                    <a:solidFill>
                      <a:schemeClr val="tx1"/>
                    </a:solidFill>
                  </a:rPr>
                  <a:t>Cooktop</a:t>
                </a:r>
              </a:p>
              <a:p>
                <a:r>
                  <a:rPr lang="en-GB" sz="1059" u="sng" dirty="0">
                    <a:solidFill>
                      <a:schemeClr val="tx1"/>
                    </a:solidFill>
                  </a:rPr>
                  <a:t>Construction</a:t>
                </a:r>
                <a:r>
                  <a:rPr lang="en-GB" sz="1059" dirty="0">
                    <a:solidFill>
                      <a:schemeClr val="tx1"/>
                    </a:solidFill>
                  </a:rPr>
                  <a:t>: $380 ↑</a:t>
                </a:r>
              </a:p>
              <a:p>
                <a:r>
                  <a:rPr lang="en-GB" sz="1059" u="sng" dirty="0">
                    <a:solidFill>
                      <a:schemeClr val="tx1"/>
                    </a:solidFill>
                  </a:rPr>
                  <a:t>Monthly</a:t>
                </a:r>
                <a:r>
                  <a:rPr lang="en-GB" sz="1059" dirty="0">
                    <a:solidFill>
                      <a:schemeClr val="tx1"/>
                    </a:solidFill>
                  </a:rPr>
                  <a:t>: $6/</a:t>
                </a:r>
                <a:r>
                  <a:rPr lang="en-GB" sz="1059" dirty="0" err="1">
                    <a:solidFill>
                      <a:schemeClr val="tx1"/>
                    </a:solidFill>
                  </a:rPr>
                  <a:t>mo</a:t>
                </a:r>
                <a:r>
                  <a:rPr lang="en-GB" sz="1059" dirty="0">
                    <a:solidFill>
                      <a:schemeClr val="tx1"/>
                    </a:solidFill>
                  </a:rPr>
                  <a:t> ↑</a:t>
                </a:r>
              </a:p>
            </p:txBody>
          </p:sp>
          <p:sp>
            <p:nvSpPr>
              <p:cNvPr id="38" name="Speech Bubble: Rectangle with Corners Rounded 37">
                <a:extLst>
                  <a:ext uri="{FF2B5EF4-FFF2-40B4-BE49-F238E27FC236}">
                    <a16:creationId xmlns:a16="http://schemas.microsoft.com/office/drawing/2014/main" id="{DA7113CE-C992-4F2B-B6E0-610139E6A953}"/>
                  </a:ext>
                </a:extLst>
              </p:cNvPr>
              <p:cNvSpPr/>
              <p:nvPr/>
            </p:nvSpPr>
            <p:spPr>
              <a:xfrm>
                <a:off x="8640916" y="3864943"/>
                <a:ext cx="1733300" cy="788846"/>
              </a:xfrm>
              <a:prstGeom prst="wedgeRoundRectCallout">
                <a:avLst>
                  <a:gd name="adj1" fmla="val -85369"/>
                  <a:gd name="adj2" fmla="val -120662"/>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5" b="1" dirty="0">
                    <a:solidFill>
                      <a:schemeClr val="tx1"/>
                    </a:solidFill>
                  </a:rPr>
                  <a:t>Gas Meter &amp; Service Not Needed</a:t>
                </a:r>
              </a:p>
              <a:p>
                <a:r>
                  <a:rPr lang="en-GB" sz="1059" u="sng" dirty="0">
                    <a:solidFill>
                      <a:schemeClr val="tx1"/>
                    </a:solidFill>
                  </a:rPr>
                  <a:t>Construction</a:t>
                </a:r>
                <a:r>
                  <a:rPr lang="en-GB" sz="1059" dirty="0">
                    <a:solidFill>
                      <a:schemeClr val="tx1"/>
                    </a:solidFill>
                  </a:rPr>
                  <a:t>: $6,000 ↓</a:t>
                </a:r>
              </a:p>
              <a:p>
                <a:r>
                  <a:rPr lang="en-GB" sz="1059" u="sng" dirty="0">
                    <a:solidFill>
                      <a:schemeClr val="tx1"/>
                    </a:solidFill>
                  </a:rPr>
                  <a:t>Monthly</a:t>
                </a:r>
                <a:r>
                  <a:rPr lang="en-GB" sz="1059" dirty="0">
                    <a:solidFill>
                      <a:schemeClr val="tx1"/>
                    </a:solidFill>
                  </a:rPr>
                  <a:t>: $7/</a:t>
                </a:r>
                <a:r>
                  <a:rPr lang="en-GB" sz="1059" dirty="0" err="1">
                    <a:solidFill>
                      <a:schemeClr val="tx1"/>
                    </a:solidFill>
                  </a:rPr>
                  <a:t>mo</a:t>
                </a:r>
                <a:r>
                  <a:rPr lang="en-GB" sz="1059" dirty="0">
                    <a:solidFill>
                      <a:schemeClr val="tx1"/>
                    </a:solidFill>
                  </a:rPr>
                  <a:t> ↓</a:t>
                </a:r>
              </a:p>
            </p:txBody>
          </p:sp>
          <p:sp>
            <p:nvSpPr>
              <p:cNvPr id="39" name="Speech Bubble: Rectangle with Corners Rounded 38">
                <a:extLst>
                  <a:ext uri="{FF2B5EF4-FFF2-40B4-BE49-F238E27FC236}">
                    <a16:creationId xmlns:a16="http://schemas.microsoft.com/office/drawing/2014/main" id="{88A0027E-5B45-4309-AAAB-C25C1D7D44F6}"/>
                  </a:ext>
                </a:extLst>
              </p:cNvPr>
              <p:cNvSpPr/>
              <p:nvPr/>
            </p:nvSpPr>
            <p:spPr>
              <a:xfrm>
                <a:off x="4325291" y="608845"/>
                <a:ext cx="1514036" cy="584622"/>
              </a:xfrm>
              <a:prstGeom prst="wedgeRoundRectCallout">
                <a:avLst>
                  <a:gd name="adj1" fmla="val 68904"/>
                  <a:gd name="adj2" fmla="val 65733"/>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5" b="1" dirty="0">
                    <a:solidFill>
                      <a:schemeClr val="tx1"/>
                    </a:solidFill>
                  </a:rPr>
                  <a:t>Water Heater</a:t>
                </a:r>
              </a:p>
              <a:p>
                <a:r>
                  <a:rPr lang="en-GB" sz="1059" u="sng" dirty="0">
                    <a:solidFill>
                      <a:schemeClr val="tx1"/>
                    </a:solidFill>
                  </a:rPr>
                  <a:t>Construction</a:t>
                </a:r>
                <a:r>
                  <a:rPr lang="en-GB" sz="1059" dirty="0">
                    <a:solidFill>
                      <a:schemeClr val="tx1"/>
                    </a:solidFill>
                  </a:rPr>
                  <a:t>: $510 ↓</a:t>
                </a:r>
              </a:p>
              <a:p>
                <a:r>
                  <a:rPr lang="en-GB" sz="1059" u="sng" dirty="0">
                    <a:solidFill>
                      <a:schemeClr val="tx1"/>
                    </a:solidFill>
                  </a:rPr>
                  <a:t>Monthly</a:t>
                </a:r>
                <a:r>
                  <a:rPr lang="en-GB" sz="1059" dirty="0">
                    <a:solidFill>
                      <a:schemeClr val="tx1"/>
                    </a:solidFill>
                  </a:rPr>
                  <a:t>: $7/</a:t>
                </a:r>
                <a:r>
                  <a:rPr lang="en-GB" sz="1059" dirty="0" err="1">
                    <a:solidFill>
                      <a:schemeClr val="tx1"/>
                    </a:solidFill>
                  </a:rPr>
                  <a:t>mo</a:t>
                </a:r>
                <a:r>
                  <a:rPr lang="en-GB" sz="1059" dirty="0">
                    <a:solidFill>
                      <a:schemeClr val="tx1"/>
                    </a:solidFill>
                  </a:rPr>
                  <a:t> ↑</a:t>
                </a:r>
              </a:p>
            </p:txBody>
          </p:sp>
          <p:sp>
            <p:nvSpPr>
              <p:cNvPr id="40" name="Speech Bubble: Rectangle with Corners Rounded 39">
                <a:extLst>
                  <a:ext uri="{FF2B5EF4-FFF2-40B4-BE49-F238E27FC236}">
                    <a16:creationId xmlns:a16="http://schemas.microsoft.com/office/drawing/2014/main" id="{C9379790-CFEE-4257-B8E4-A1744426246F}"/>
                  </a:ext>
                </a:extLst>
              </p:cNvPr>
              <p:cNvSpPr/>
              <p:nvPr/>
            </p:nvSpPr>
            <p:spPr>
              <a:xfrm>
                <a:off x="1933249" y="2710974"/>
                <a:ext cx="2077491" cy="846380"/>
              </a:xfrm>
              <a:prstGeom prst="wedgeRoundRectCallout">
                <a:avLst>
                  <a:gd name="adj1" fmla="val 124697"/>
                  <a:gd name="adj2" fmla="val -138898"/>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5" b="1" dirty="0">
                    <a:solidFill>
                      <a:schemeClr val="tx1"/>
                    </a:solidFill>
                  </a:rPr>
                  <a:t>Space Heater</a:t>
                </a:r>
              </a:p>
              <a:p>
                <a:r>
                  <a:rPr lang="en-GB" sz="1059" u="sng" dirty="0">
                    <a:solidFill>
                      <a:schemeClr val="tx1"/>
                    </a:solidFill>
                  </a:rPr>
                  <a:t>Construction</a:t>
                </a:r>
                <a:r>
                  <a:rPr lang="en-GB" sz="1059" dirty="0">
                    <a:solidFill>
                      <a:schemeClr val="tx1"/>
                    </a:solidFill>
                  </a:rPr>
                  <a:t>: $2000 ↓, assuming air-conditioning also installed</a:t>
                </a:r>
              </a:p>
              <a:p>
                <a:r>
                  <a:rPr lang="en-GB" sz="1059" u="sng" dirty="0">
                    <a:solidFill>
                      <a:schemeClr val="tx1"/>
                    </a:solidFill>
                  </a:rPr>
                  <a:t>Monthly</a:t>
                </a:r>
                <a:r>
                  <a:rPr lang="en-GB" sz="1059" dirty="0">
                    <a:solidFill>
                      <a:schemeClr val="tx1"/>
                    </a:solidFill>
                  </a:rPr>
                  <a:t>: $10/</a:t>
                </a:r>
                <a:r>
                  <a:rPr lang="en-GB" sz="1059" dirty="0" err="1">
                    <a:solidFill>
                      <a:schemeClr val="tx1"/>
                    </a:solidFill>
                  </a:rPr>
                  <a:t>mo</a:t>
                </a:r>
                <a:r>
                  <a:rPr lang="en-GB" sz="1059" dirty="0">
                    <a:solidFill>
                      <a:schemeClr val="tx1"/>
                    </a:solidFill>
                  </a:rPr>
                  <a:t> ↓</a:t>
                </a:r>
              </a:p>
            </p:txBody>
          </p:sp>
          <p:sp>
            <p:nvSpPr>
              <p:cNvPr id="41" name="Speech Bubble: Rectangle with Corners Rounded 40">
                <a:extLst>
                  <a:ext uri="{FF2B5EF4-FFF2-40B4-BE49-F238E27FC236}">
                    <a16:creationId xmlns:a16="http://schemas.microsoft.com/office/drawing/2014/main" id="{5862FF69-3B77-4A3E-85BF-687CB5E07061}"/>
                  </a:ext>
                </a:extLst>
              </p:cNvPr>
              <p:cNvSpPr/>
              <p:nvPr/>
            </p:nvSpPr>
            <p:spPr>
              <a:xfrm>
                <a:off x="1665439" y="1396893"/>
                <a:ext cx="2032596" cy="824190"/>
              </a:xfrm>
              <a:prstGeom prst="wedgeRoundRectCallout">
                <a:avLst>
                  <a:gd name="adj1" fmla="val 85538"/>
                  <a:gd name="adj2" fmla="val -16978"/>
                  <a:gd name="adj3" fmla="val 16667"/>
                </a:avLst>
              </a:prstGeom>
              <a:solidFill>
                <a:schemeClr val="bg1"/>
              </a:solidFill>
              <a:ln w="1905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5" b="1" dirty="0">
                    <a:solidFill>
                      <a:schemeClr val="tx1"/>
                    </a:solidFill>
                  </a:rPr>
                  <a:t>Electric Vehicle Charger</a:t>
                </a:r>
              </a:p>
              <a:p>
                <a:r>
                  <a:rPr lang="en-GB" sz="1059" u="sng" dirty="0">
                    <a:solidFill>
                      <a:schemeClr val="tx1"/>
                    </a:solidFill>
                  </a:rPr>
                  <a:t>Construction</a:t>
                </a:r>
                <a:r>
                  <a:rPr lang="en-GB" sz="1059" dirty="0">
                    <a:solidFill>
                      <a:schemeClr val="tx1"/>
                    </a:solidFill>
                  </a:rPr>
                  <a:t>: Same cost, including incentives</a:t>
                </a:r>
              </a:p>
              <a:p>
                <a:r>
                  <a:rPr lang="en-GB" sz="1059" u="sng" dirty="0">
                    <a:solidFill>
                      <a:schemeClr val="tx1"/>
                    </a:solidFill>
                  </a:rPr>
                  <a:t>Monthly</a:t>
                </a:r>
                <a:r>
                  <a:rPr lang="en-GB" sz="1059" dirty="0">
                    <a:solidFill>
                      <a:schemeClr val="tx1"/>
                    </a:solidFill>
                  </a:rPr>
                  <a:t>: $138/</a:t>
                </a:r>
                <a:r>
                  <a:rPr lang="en-GB" sz="1059" dirty="0" err="1">
                    <a:solidFill>
                      <a:schemeClr val="tx1"/>
                    </a:solidFill>
                  </a:rPr>
                  <a:t>mo</a:t>
                </a:r>
                <a:r>
                  <a:rPr lang="en-GB" sz="1059" dirty="0">
                    <a:solidFill>
                      <a:schemeClr val="tx1"/>
                    </a:solidFill>
                  </a:rPr>
                  <a:t> ↓</a:t>
                </a:r>
              </a:p>
            </p:txBody>
          </p:sp>
          <p:sp>
            <p:nvSpPr>
              <p:cNvPr id="42" name="Speech Bubble: Rectangle with Corners Rounded 41">
                <a:extLst>
                  <a:ext uri="{FF2B5EF4-FFF2-40B4-BE49-F238E27FC236}">
                    <a16:creationId xmlns:a16="http://schemas.microsoft.com/office/drawing/2014/main" id="{E0EAB6BD-CD44-46CF-9866-88E4CC11B7F2}"/>
                  </a:ext>
                </a:extLst>
              </p:cNvPr>
              <p:cNvSpPr/>
              <p:nvPr/>
            </p:nvSpPr>
            <p:spPr>
              <a:xfrm>
                <a:off x="1596683" y="3953083"/>
                <a:ext cx="1563857" cy="700706"/>
              </a:xfrm>
              <a:prstGeom prst="wedgeRoundRectCallout">
                <a:avLst>
                  <a:gd name="adj1" fmla="val -47593"/>
                  <a:gd name="adj2" fmla="val 21797"/>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5" b="1" dirty="0">
                    <a:solidFill>
                      <a:schemeClr val="tx1"/>
                    </a:solidFill>
                  </a:rPr>
                  <a:t>Indoor Gas Piping Not Needed</a:t>
                </a:r>
              </a:p>
              <a:p>
                <a:r>
                  <a:rPr lang="en-GB" sz="1059" u="sng" dirty="0">
                    <a:solidFill>
                      <a:schemeClr val="tx1"/>
                    </a:solidFill>
                  </a:rPr>
                  <a:t>Construction</a:t>
                </a:r>
                <a:r>
                  <a:rPr lang="en-GB" sz="1059" dirty="0">
                    <a:solidFill>
                      <a:schemeClr val="tx1"/>
                    </a:solidFill>
                  </a:rPr>
                  <a:t>: $2,450 ↓</a:t>
                </a:r>
              </a:p>
            </p:txBody>
          </p:sp>
          <p:sp>
            <p:nvSpPr>
              <p:cNvPr id="43" name="TextBox 42">
                <a:extLst>
                  <a:ext uri="{FF2B5EF4-FFF2-40B4-BE49-F238E27FC236}">
                    <a16:creationId xmlns:a16="http://schemas.microsoft.com/office/drawing/2014/main" id="{6CE1D0B9-3616-4B1B-9514-A7558317A7EE}"/>
                  </a:ext>
                </a:extLst>
              </p:cNvPr>
              <p:cNvSpPr txBox="1"/>
              <p:nvPr/>
            </p:nvSpPr>
            <p:spPr>
              <a:xfrm>
                <a:off x="1658471" y="44276"/>
                <a:ext cx="8875059" cy="377476"/>
              </a:xfrm>
              <a:prstGeom prst="rect">
                <a:avLst/>
              </a:prstGeom>
              <a:noFill/>
            </p:spPr>
            <p:txBody>
              <a:bodyPr wrap="square" rtlCol="0">
                <a:spAutoFit/>
              </a:bodyPr>
              <a:lstStyle/>
              <a:p>
                <a:pPr algn="ctr"/>
                <a:r>
                  <a:rPr lang="en-GB" sz="1853" dirty="0">
                    <a:solidFill>
                      <a:schemeClr val="bg1"/>
                    </a:solidFill>
                    <a:latin typeface="Century Gothic" panose="020B0502020202020204" pitchFamily="34" charset="0"/>
                  </a:rPr>
                  <a:t>Electrifying New Single Family Homes in the Bay Area – The Cost Story</a:t>
                </a:r>
              </a:p>
            </p:txBody>
          </p:sp>
          <p:graphicFrame>
            <p:nvGraphicFramePr>
              <p:cNvPr id="44" name="Chart 43">
                <a:extLst>
                  <a:ext uri="{FF2B5EF4-FFF2-40B4-BE49-F238E27FC236}">
                    <a16:creationId xmlns:a16="http://schemas.microsoft.com/office/drawing/2014/main" id="{6B116F15-E14D-4646-B861-E5FBF69DD884}"/>
                  </a:ext>
                </a:extLst>
              </p:cNvPr>
              <p:cNvGraphicFramePr>
                <a:graphicFrameLocks/>
              </p:cNvGraphicFramePr>
              <p:nvPr>
                <p:extLst>
                  <p:ext uri="{D42A27DB-BD31-4B8C-83A1-F6EECF244321}">
                    <p14:modId xmlns:p14="http://schemas.microsoft.com/office/powerpoint/2010/main" val="1428684957"/>
                  </p:ext>
                </p:extLst>
              </p:nvPr>
            </p:nvGraphicFramePr>
            <p:xfrm>
              <a:off x="5904960" y="4790253"/>
              <a:ext cx="4553595" cy="1088734"/>
            </p:xfrm>
            <a:graphic>
              <a:graphicData uri="http://schemas.openxmlformats.org/drawingml/2006/chart">
                <c:chart xmlns:c="http://schemas.openxmlformats.org/drawingml/2006/chart" xmlns:r="http://schemas.openxmlformats.org/officeDocument/2006/relationships" r:id="rId6"/>
              </a:graphicData>
            </a:graphic>
          </p:graphicFrame>
          <p:sp>
            <p:nvSpPr>
              <p:cNvPr id="45" name="Rectangle: Rounded Corners 44">
                <a:extLst>
                  <a:ext uri="{FF2B5EF4-FFF2-40B4-BE49-F238E27FC236}">
                    <a16:creationId xmlns:a16="http://schemas.microsoft.com/office/drawing/2014/main" id="{E97942B1-EB83-4DE7-A4F3-6755CEC71B1C}"/>
                  </a:ext>
                </a:extLst>
              </p:cNvPr>
              <p:cNvSpPr/>
              <p:nvPr/>
            </p:nvSpPr>
            <p:spPr>
              <a:xfrm>
                <a:off x="8308831" y="973794"/>
                <a:ext cx="2149724" cy="859577"/>
              </a:xfrm>
              <a:prstGeom prst="roundRect">
                <a:avLst>
                  <a:gd name="adj" fmla="val 113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88" b="1" dirty="0">
                    <a:solidFill>
                      <a:srgbClr val="7F7F7F"/>
                    </a:solidFill>
                  </a:rPr>
                  <a:t>All-Electric Home</a:t>
                </a:r>
              </a:p>
              <a:p>
                <a:r>
                  <a:rPr lang="en-GB" sz="1412" u="sng" dirty="0">
                    <a:solidFill>
                      <a:srgbClr val="7F7F7F"/>
                    </a:solidFill>
                  </a:rPr>
                  <a:t>Construction</a:t>
                </a:r>
                <a:r>
                  <a:rPr lang="en-GB" sz="1412" dirty="0">
                    <a:solidFill>
                      <a:srgbClr val="7F7F7F"/>
                    </a:solidFill>
                  </a:rPr>
                  <a:t>: $10,580 ↓</a:t>
                </a:r>
              </a:p>
              <a:p>
                <a:r>
                  <a:rPr lang="en-GB" sz="1412" u="sng" dirty="0">
                    <a:solidFill>
                      <a:srgbClr val="7F7F7F"/>
                    </a:solidFill>
                  </a:rPr>
                  <a:t>Monthly</a:t>
                </a:r>
                <a:r>
                  <a:rPr lang="en-GB" sz="1412" dirty="0">
                    <a:solidFill>
                      <a:srgbClr val="7F7F7F"/>
                    </a:solidFill>
                  </a:rPr>
                  <a:t>: $7/</a:t>
                </a:r>
                <a:r>
                  <a:rPr lang="en-GB" sz="1412" dirty="0" err="1">
                    <a:solidFill>
                      <a:srgbClr val="7F7F7F"/>
                    </a:solidFill>
                  </a:rPr>
                  <a:t>mo</a:t>
                </a:r>
                <a:r>
                  <a:rPr lang="en-GB" sz="1412" dirty="0">
                    <a:solidFill>
                      <a:srgbClr val="7F7F7F"/>
                    </a:solidFill>
                  </a:rPr>
                  <a:t> ↑</a:t>
                </a:r>
              </a:p>
            </p:txBody>
          </p:sp>
          <p:sp>
            <p:nvSpPr>
              <p:cNvPr id="46" name="Rectangle: Rounded Corners 45">
                <a:extLst>
                  <a:ext uri="{FF2B5EF4-FFF2-40B4-BE49-F238E27FC236}">
                    <a16:creationId xmlns:a16="http://schemas.microsoft.com/office/drawing/2014/main" id="{BAFF44F4-5107-4B9B-BF59-FC257589A523}"/>
                  </a:ext>
                </a:extLst>
              </p:cNvPr>
              <p:cNvSpPr/>
              <p:nvPr/>
            </p:nvSpPr>
            <p:spPr>
              <a:xfrm>
                <a:off x="6134686" y="5827819"/>
                <a:ext cx="3067063" cy="4705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9" b="1" dirty="0">
                    <a:solidFill>
                      <a:srgbClr val="7F7F7F"/>
                    </a:solidFill>
                  </a:rPr>
                  <a:t>3 MT CO2e Carbon Emissions Savings </a:t>
                </a:r>
                <a:r>
                  <a:rPr lang="en-GB" sz="971" dirty="0">
                    <a:solidFill>
                      <a:srgbClr val="7F7F7F"/>
                    </a:solidFill>
                  </a:rPr>
                  <a:t>per home, per year based on 2030 grid mix</a:t>
                </a:r>
              </a:p>
            </p:txBody>
          </p:sp>
          <p:sp>
            <p:nvSpPr>
              <p:cNvPr id="47" name="Rectangle: Rounded Corners 46">
                <a:extLst>
                  <a:ext uri="{FF2B5EF4-FFF2-40B4-BE49-F238E27FC236}">
                    <a16:creationId xmlns:a16="http://schemas.microsoft.com/office/drawing/2014/main" id="{E56C0FEE-9FF6-44CA-BA73-CD13D4DEF915}"/>
                  </a:ext>
                </a:extLst>
              </p:cNvPr>
              <p:cNvSpPr/>
              <p:nvPr/>
            </p:nvSpPr>
            <p:spPr>
              <a:xfrm>
                <a:off x="2837896" y="5838746"/>
                <a:ext cx="3067064" cy="4705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9" b="1" dirty="0">
                    <a:solidFill>
                      <a:srgbClr val="7F7F7F"/>
                    </a:solidFill>
                  </a:rPr>
                  <a:t>$191 Net Lifecycle Cost Savings </a:t>
                </a:r>
                <a:r>
                  <a:rPr lang="en-GB" sz="971" dirty="0">
                    <a:solidFill>
                      <a:srgbClr val="7F7F7F"/>
                    </a:solidFill>
                  </a:rPr>
                  <a:t>per year for an all-electric home versus the mixed-fuel equivalent</a:t>
                </a:r>
              </a:p>
            </p:txBody>
          </p:sp>
          <p:graphicFrame>
            <p:nvGraphicFramePr>
              <p:cNvPr id="48" name="Chart 47">
                <a:extLst>
                  <a:ext uri="{FF2B5EF4-FFF2-40B4-BE49-F238E27FC236}">
                    <a16:creationId xmlns:a16="http://schemas.microsoft.com/office/drawing/2014/main" id="{70C47A44-FF4C-439C-B3FF-ED3DE577788A}"/>
                  </a:ext>
                </a:extLst>
              </p:cNvPr>
              <p:cNvGraphicFramePr>
                <a:graphicFrameLocks/>
              </p:cNvGraphicFramePr>
              <p:nvPr>
                <p:extLst>
                  <p:ext uri="{D42A27DB-BD31-4B8C-83A1-F6EECF244321}">
                    <p14:modId xmlns:p14="http://schemas.microsoft.com/office/powerpoint/2010/main" val="2495130135"/>
                  </p:ext>
                </p:extLst>
              </p:nvPr>
            </p:nvGraphicFramePr>
            <p:xfrm>
              <a:off x="1908662" y="4785119"/>
              <a:ext cx="4021511" cy="1011153"/>
            </p:xfrm>
            <a:graphic>
              <a:graphicData uri="http://schemas.openxmlformats.org/drawingml/2006/chart">
                <c:chart xmlns:c="http://schemas.openxmlformats.org/drawingml/2006/chart" xmlns:r="http://schemas.openxmlformats.org/officeDocument/2006/relationships" r:id="rId7"/>
              </a:graphicData>
            </a:graphic>
          </p:graphicFrame>
          <p:sp>
            <p:nvSpPr>
              <p:cNvPr id="49" name="Rectangle: Rounded Corners 48">
                <a:extLst>
                  <a:ext uri="{FF2B5EF4-FFF2-40B4-BE49-F238E27FC236}">
                    <a16:creationId xmlns:a16="http://schemas.microsoft.com/office/drawing/2014/main" id="{1A76C6A3-16DA-4A97-840E-3A51724427B1}"/>
                  </a:ext>
                </a:extLst>
              </p:cNvPr>
              <p:cNvSpPr/>
              <p:nvPr/>
            </p:nvSpPr>
            <p:spPr>
              <a:xfrm>
                <a:off x="8308831" y="1930558"/>
                <a:ext cx="2149724" cy="1043064"/>
              </a:xfrm>
              <a:prstGeom prst="roundRect">
                <a:avLst>
                  <a:gd name="adj" fmla="val 100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88" b="1" dirty="0">
                    <a:solidFill>
                      <a:srgbClr val="7F7F7F"/>
                    </a:solidFill>
                  </a:rPr>
                  <a:t>All-Electric Home, Increased Solar</a:t>
                </a:r>
              </a:p>
              <a:p>
                <a:r>
                  <a:rPr lang="en-GB" sz="1412" u="sng" dirty="0">
                    <a:solidFill>
                      <a:srgbClr val="7F7F7F"/>
                    </a:solidFill>
                  </a:rPr>
                  <a:t>Construction</a:t>
                </a:r>
                <a:r>
                  <a:rPr lang="en-GB" sz="1412" dirty="0">
                    <a:solidFill>
                      <a:srgbClr val="7F7F7F"/>
                    </a:solidFill>
                  </a:rPr>
                  <a:t>: Equal</a:t>
                </a:r>
              </a:p>
              <a:p>
                <a:r>
                  <a:rPr lang="en-GB" sz="1412" u="sng" dirty="0">
                    <a:solidFill>
                      <a:srgbClr val="7F7F7F"/>
                    </a:solidFill>
                  </a:rPr>
                  <a:t>Monthly</a:t>
                </a:r>
                <a:r>
                  <a:rPr lang="en-GB" sz="1412" dirty="0">
                    <a:solidFill>
                      <a:srgbClr val="7F7F7F"/>
                    </a:solidFill>
                  </a:rPr>
                  <a:t>: $5/</a:t>
                </a:r>
                <a:r>
                  <a:rPr lang="en-GB" sz="1412" dirty="0" err="1">
                    <a:solidFill>
                      <a:srgbClr val="7F7F7F"/>
                    </a:solidFill>
                  </a:rPr>
                  <a:t>mo</a:t>
                </a:r>
                <a:r>
                  <a:rPr lang="en-GB" sz="1412" dirty="0">
                    <a:solidFill>
                      <a:srgbClr val="7F7F7F"/>
                    </a:solidFill>
                  </a:rPr>
                  <a:t> ↓</a:t>
                </a:r>
              </a:p>
            </p:txBody>
          </p:sp>
          <p:sp>
            <p:nvSpPr>
              <p:cNvPr id="50" name="TextBox 49">
                <a:extLst>
                  <a:ext uri="{FF2B5EF4-FFF2-40B4-BE49-F238E27FC236}">
                    <a16:creationId xmlns:a16="http://schemas.microsoft.com/office/drawing/2014/main" id="{76C76382-4642-443D-8897-E82E71FF9AC3}"/>
                  </a:ext>
                </a:extLst>
              </p:cNvPr>
              <p:cNvSpPr txBox="1"/>
              <p:nvPr/>
            </p:nvSpPr>
            <p:spPr>
              <a:xfrm>
                <a:off x="8543791" y="630116"/>
                <a:ext cx="1607715" cy="336695"/>
              </a:xfrm>
              <a:prstGeom prst="rect">
                <a:avLst/>
              </a:prstGeom>
              <a:noFill/>
            </p:spPr>
            <p:txBody>
              <a:bodyPr wrap="square" rtlCol="0">
                <a:spAutoFit/>
              </a:bodyPr>
              <a:lstStyle/>
              <a:p>
                <a:pPr algn="ctr"/>
                <a:r>
                  <a:rPr lang="en-GB" sz="1588" b="1" dirty="0">
                    <a:solidFill>
                      <a:schemeClr val="bg1"/>
                    </a:solidFill>
                  </a:rPr>
                  <a:t>Summary</a:t>
                </a:r>
              </a:p>
            </p:txBody>
          </p:sp>
        </p:grpSp>
      </p:grpSp>
    </p:spTree>
    <p:extLst>
      <p:ext uri="{BB962C8B-B14F-4D97-AF65-F5344CB8AC3E}">
        <p14:creationId xmlns:p14="http://schemas.microsoft.com/office/powerpoint/2010/main" val="306104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9C8043-B756-4626-9189-6F36C3E63F76}"/>
              </a:ext>
            </a:extLst>
          </p:cNvPr>
          <p:cNvSpPr>
            <a:spLocks noGrp="1"/>
          </p:cNvSpPr>
          <p:nvPr>
            <p:ph type="title"/>
          </p:nvPr>
        </p:nvSpPr>
        <p:spPr/>
        <p:txBody>
          <a:bodyPr/>
          <a:lstStyle/>
          <a:p>
            <a:r>
              <a:rPr lang="en-GB" dirty="0"/>
              <a:t>Electric Vehicle Code Options</a:t>
            </a:r>
          </a:p>
        </p:txBody>
      </p:sp>
      <p:sp>
        <p:nvSpPr>
          <p:cNvPr id="4" name="TextBox 3">
            <a:extLst>
              <a:ext uri="{FF2B5EF4-FFF2-40B4-BE49-F238E27FC236}">
                <a16:creationId xmlns:a16="http://schemas.microsoft.com/office/drawing/2014/main" id="{1A99D99B-AC60-4282-8727-B98F13DE8FCC}"/>
              </a:ext>
            </a:extLst>
          </p:cNvPr>
          <p:cNvSpPr txBox="1"/>
          <p:nvPr/>
        </p:nvSpPr>
        <p:spPr>
          <a:xfrm>
            <a:off x="418011" y="1417320"/>
            <a:ext cx="2978327" cy="646331"/>
          </a:xfrm>
          <a:prstGeom prst="rect">
            <a:avLst/>
          </a:prstGeom>
          <a:noFill/>
        </p:spPr>
        <p:txBody>
          <a:bodyPr wrap="square" rtlCol="0">
            <a:spAutoFit/>
          </a:bodyPr>
          <a:lstStyle/>
          <a:p>
            <a:pPr algn="ctr"/>
            <a:r>
              <a:rPr lang="en-GB" sz="3600" dirty="0">
                <a:latin typeface="Century Gothic" panose="020B0502020202020204" pitchFamily="34" charset="0"/>
                <a:cs typeface="Calibri" panose="020F0502020204030204" pitchFamily="34" charset="0"/>
              </a:rPr>
              <a:t>Speed</a:t>
            </a:r>
          </a:p>
        </p:txBody>
      </p:sp>
      <p:cxnSp>
        <p:nvCxnSpPr>
          <p:cNvPr id="7" name="Straight Connector 6">
            <a:extLst>
              <a:ext uri="{FF2B5EF4-FFF2-40B4-BE49-F238E27FC236}">
                <a16:creationId xmlns:a16="http://schemas.microsoft.com/office/drawing/2014/main" id="{D1D37DFB-B3A5-4549-AC4D-3DD3E4383D94}"/>
              </a:ext>
            </a:extLst>
          </p:cNvPr>
          <p:cNvCxnSpPr/>
          <p:nvPr/>
        </p:nvCxnSpPr>
        <p:spPr>
          <a:xfrm flipV="1">
            <a:off x="7850777" y="1443446"/>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7A01C7-C117-42BB-8D68-2262C1443BC1}"/>
              </a:ext>
            </a:extLst>
          </p:cNvPr>
          <p:cNvCxnSpPr/>
          <p:nvPr/>
        </p:nvCxnSpPr>
        <p:spPr>
          <a:xfrm flipV="1">
            <a:off x="3931919" y="1443446"/>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16E8AAD-6185-4616-B857-CA48AFADC39D}"/>
              </a:ext>
            </a:extLst>
          </p:cNvPr>
          <p:cNvSpPr txBox="1"/>
          <p:nvPr/>
        </p:nvSpPr>
        <p:spPr>
          <a:xfrm>
            <a:off x="4411976" y="1417320"/>
            <a:ext cx="2978327" cy="646331"/>
          </a:xfrm>
          <a:prstGeom prst="rect">
            <a:avLst/>
          </a:prstGeom>
          <a:noFill/>
        </p:spPr>
        <p:txBody>
          <a:bodyPr wrap="square" rtlCol="0">
            <a:spAutoFit/>
          </a:bodyPr>
          <a:lstStyle/>
          <a:p>
            <a:pPr algn="ctr"/>
            <a:r>
              <a:rPr lang="en-GB" sz="3600" dirty="0">
                <a:latin typeface="Century Gothic" panose="020B0502020202020204" pitchFamily="34" charset="0"/>
                <a:cs typeface="Calibri" panose="020F0502020204030204" pitchFamily="34" charset="0"/>
              </a:rPr>
              <a:t>Readiness</a:t>
            </a:r>
          </a:p>
        </p:txBody>
      </p:sp>
      <p:sp>
        <p:nvSpPr>
          <p:cNvPr id="13" name="TextBox 12">
            <a:extLst>
              <a:ext uri="{FF2B5EF4-FFF2-40B4-BE49-F238E27FC236}">
                <a16:creationId xmlns:a16="http://schemas.microsoft.com/office/drawing/2014/main" id="{AEC7F2DA-75E2-4E9C-8671-42C5B708BD7A}"/>
              </a:ext>
            </a:extLst>
          </p:cNvPr>
          <p:cNvSpPr txBox="1"/>
          <p:nvPr/>
        </p:nvSpPr>
        <p:spPr>
          <a:xfrm>
            <a:off x="8557803" y="1417320"/>
            <a:ext cx="2978327" cy="646331"/>
          </a:xfrm>
          <a:prstGeom prst="rect">
            <a:avLst/>
          </a:prstGeom>
          <a:noFill/>
        </p:spPr>
        <p:txBody>
          <a:bodyPr wrap="square" rtlCol="0">
            <a:spAutoFit/>
          </a:bodyPr>
          <a:lstStyle/>
          <a:p>
            <a:pPr algn="ctr"/>
            <a:r>
              <a:rPr lang="en-GB" sz="3600" dirty="0">
                <a:latin typeface="Century Gothic" panose="020B0502020202020204" pitchFamily="34" charset="0"/>
                <a:cs typeface="Calibri" panose="020F0502020204030204" pitchFamily="34" charset="0"/>
              </a:rPr>
              <a:t>Number</a:t>
            </a:r>
          </a:p>
        </p:txBody>
      </p:sp>
      <p:sp>
        <p:nvSpPr>
          <p:cNvPr id="14" name="Slide Number Placeholder 3">
            <a:extLst>
              <a:ext uri="{FF2B5EF4-FFF2-40B4-BE49-F238E27FC236}">
                <a16:creationId xmlns:a16="http://schemas.microsoft.com/office/drawing/2014/main" id="{62988824-97FE-4901-B111-5ED3EDDB0234}"/>
              </a:ext>
            </a:extLst>
          </p:cNvPr>
          <p:cNvSpPr txBox="1">
            <a:spLocks/>
          </p:cNvSpPr>
          <p:nvPr/>
        </p:nvSpPr>
        <p:spPr>
          <a:xfrm>
            <a:off x="8467074" y="673803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2B5FA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2C47F418-5930-4BAC-910D-3D6B6B42D01B}" type="slidenum">
              <a:rPr lang="en-US" sz="900" smtClean="0">
                <a:solidFill>
                  <a:prstClr val="black">
                    <a:tint val="75000"/>
                  </a:prstClr>
                </a:solidFill>
                <a:latin typeface="Calibri" panose="020F0502020204030204"/>
              </a:rPr>
              <a:pPr defTabSz="685800">
                <a:defRPr/>
              </a:pPr>
              <a:t>11</a:t>
            </a:fld>
            <a:endParaRPr lang="en-US" sz="900">
              <a:solidFill>
                <a:prstClr val="black">
                  <a:tint val="75000"/>
                </a:prstClr>
              </a:solidFill>
              <a:latin typeface="Calibri" panose="020F0502020204030204"/>
            </a:endParaRPr>
          </a:p>
        </p:txBody>
      </p:sp>
      <p:sp>
        <p:nvSpPr>
          <p:cNvPr id="15" name="TextBox 14">
            <a:extLst>
              <a:ext uri="{FF2B5EF4-FFF2-40B4-BE49-F238E27FC236}">
                <a16:creationId xmlns:a16="http://schemas.microsoft.com/office/drawing/2014/main" id="{B57D3201-EAE0-4E51-8717-4D61BC66A070}"/>
              </a:ext>
            </a:extLst>
          </p:cNvPr>
          <p:cNvSpPr txBox="1"/>
          <p:nvPr/>
        </p:nvSpPr>
        <p:spPr>
          <a:xfrm>
            <a:off x="90791" y="2164767"/>
            <a:ext cx="7371354"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675BB"/>
                </a:solidFill>
                <a:effectLst/>
                <a:uLnTx/>
                <a:uFillTx/>
                <a:latin typeface="Verdana" panose="020B0604030504040204" pitchFamily="34" charset="0"/>
                <a:ea typeface="Verdana" panose="020B0604030504040204" pitchFamily="34" charset="0"/>
                <a:cs typeface="Verdana" panose="020B0604030504040204" pitchFamily="34" charset="0"/>
              </a:rPr>
              <a:t>Level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3675BB"/>
                </a:solidFill>
                <a:effectLst/>
                <a:uLnTx/>
                <a:uFillTx/>
                <a:latin typeface="Verdana" panose="020B0604030504040204" pitchFamily="34" charset="0"/>
                <a:ea typeface="Verdana" panose="020B0604030504040204" pitchFamily="34" charset="0"/>
                <a:cs typeface="Verdana" panose="020B0604030504040204" pitchFamily="34" charset="0"/>
              </a:rPr>
              <a:t>“Trickle Charging”</a:t>
            </a:r>
          </a:p>
        </p:txBody>
      </p:sp>
      <p:pic>
        <p:nvPicPr>
          <p:cNvPr id="18" name="Picture 17">
            <a:extLst>
              <a:ext uri="{FF2B5EF4-FFF2-40B4-BE49-F238E27FC236}">
                <a16:creationId xmlns:a16="http://schemas.microsoft.com/office/drawing/2014/main" id="{9A61828C-6E91-4C66-B2AF-CD1C1EAE1A7C}"/>
              </a:ext>
            </a:extLst>
          </p:cNvPr>
          <p:cNvPicPr>
            <a:picLocks noChangeAspect="1"/>
          </p:cNvPicPr>
          <p:nvPr/>
        </p:nvPicPr>
        <p:blipFill>
          <a:blip r:embed="rId2" cstate="print"/>
          <a:stretch>
            <a:fillRect/>
          </a:stretch>
        </p:blipFill>
        <p:spPr>
          <a:xfrm>
            <a:off x="2738855" y="2463826"/>
            <a:ext cx="848403" cy="848403"/>
          </a:xfrm>
          <a:prstGeom prst="rect">
            <a:avLst/>
          </a:prstGeom>
        </p:spPr>
      </p:pic>
      <p:pic>
        <p:nvPicPr>
          <p:cNvPr id="19" name="Picture 18">
            <a:extLst>
              <a:ext uri="{FF2B5EF4-FFF2-40B4-BE49-F238E27FC236}">
                <a16:creationId xmlns:a16="http://schemas.microsoft.com/office/drawing/2014/main" id="{53500D35-F252-4EE1-9622-4D5A0FD82B50}"/>
              </a:ext>
            </a:extLst>
          </p:cNvPr>
          <p:cNvPicPr>
            <a:picLocks noChangeAspect="1"/>
          </p:cNvPicPr>
          <p:nvPr/>
        </p:nvPicPr>
        <p:blipFill rotWithShape="1">
          <a:blip r:embed="rId3" cstate="print"/>
          <a:srcRect l="11183" t="2950" r="27051" b="26236"/>
          <a:stretch/>
        </p:blipFill>
        <p:spPr>
          <a:xfrm>
            <a:off x="1463081" y="4349354"/>
            <a:ext cx="1178867" cy="697438"/>
          </a:xfrm>
          <a:prstGeom prst="rect">
            <a:avLst/>
          </a:prstGeom>
        </p:spPr>
      </p:pic>
      <p:pic>
        <p:nvPicPr>
          <p:cNvPr id="20" name="Picture 2" descr="50A Industrial Receptacle, Black; Tamper Resistant: No">
            <a:extLst>
              <a:ext uri="{FF2B5EF4-FFF2-40B4-BE49-F238E27FC236}">
                <a16:creationId xmlns:a16="http://schemas.microsoft.com/office/drawing/2014/main" id="{15F4B2E8-865B-4497-9732-F300B67334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5154" y="3746739"/>
            <a:ext cx="1070568" cy="10705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719BD6D9-912A-4889-8BB8-0541D20BE818}"/>
              </a:ext>
            </a:extLst>
          </p:cNvPr>
          <p:cNvPicPr>
            <a:picLocks noChangeAspect="1"/>
          </p:cNvPicPr>
          <p:nvPr/>
        </p:nvPicPr>
        <p:blipFill rotWithShape="1">
          <a:blip r:embed="rId5" cstate="print"/>
          <a:srcRect l="27499" r="50852"/>
          <a:stretch/>
        </p:blipFill>
        <p:spPr>
          <a:xfrm>
            <a:off x="192516" y="5683224"/>
            <a:ext cx="921593" cy="708422"/>
          </a:xfrm>
          <a:prstGeom prst="rect">
            <a:avLst/>
          </a:prstGeom>
        </p:spPr>
      </p:pic>
      <p:pic>
        <p:nvPicPr>
          <p:cNvPr id="22" name="Picture 21">
            <a:extLst>
              <a:ext uri="{FF2B5EF4-FFF2-40B4-BE49-F238E27FC236}">
                <a16:creationId xmlns:a16="http://schemas.microsoft.com/office/drawing/2014/main" id="{0187DA5F-FBF9-412A-AFC6-2757B5283AEB}"/>
              </a:ext>
            </a:extLst>
          </p:cNvPr>
          <p:cNvPicPr>
            <a:picLocks noChangeAspect="1"/>
          </p:cNvPicPr>
          <p:nvPr/>
        </p:nvPicPr>
        <p:blipFill>
          <a:blip r:embed="rId6" cstate="print"/>
          <a:stretch>
            <a:fillRect/>
          </a:stretch>
        </p:blipFill>
        <p:spPr>
          <a:xfrm>
            <a:off x="2129649" y="5957021"/>
            <a:ext cx="1802269" cy="758929"/>
          </a:xfrm>
          <a:prstGeom prst="rect">
            <a:avLst/>
          </a:prstGeom>
        </p:spPr>
      </p:pic>
      <p:sp>
        <p:nvSpPr>
          <p:cNvPr id="23" name="Rectangle 22">
            <a:extLst>
              <a:ext uri="{FF2B5EF4-FFF2-40B4-BE49-F238E27FC236}">
                <a16:creationId xmlns:a16="http://schemas.microsoft.com/office/drawing/2014/main" id="{170E19BC-DAEB-479F-B7AD-54E0B6517575}"/>
              </a:ext>
            </a:extLst>
          </p:cNvPr>
          <p:cNvSpPr/>
          <p:nvPr/>
        </p:nvSpPr>
        <p:spPr>
          <a:xfrm>
            <a:off x="90791" y="3555533"/>
            <a:ext cx="836262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675BB"/>
                </a:solidFill>
                <a:effectLst/>
                <a:uLnTx/>
                <a:uFillTx/>
                <a:latin typeface="Verdana" panose="020B0604030504040204" pitchFamily="34" charset="0"/>
                <a:ea typeface="Verdana" panose="020B0604030504040204" pitchFamily="34" charset="0"/>
                <a:cs typeface="Verdana" panose="020B0604030504040204" pitchFamily="34" charset="0"/>
              </a:rPr>
              <a:t>Level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3675BB"/>
                </a:solidFill>
                <a:effectLst/>
                <a:uLnTx/>
                <a:uFillTx/>
                <a:latin typeface="Verdana" panose="020B0604030504040204" pitchFamily="34" charset="0"/>
                <a:ea typeface="Verdana" panose="020B0604030504040204" pitchFamily="34" charset="0"/>
                <a:cs typeface="Verdana" panose="020B0604030504040204" pitchFamily="34" charset="0"/>
              </a:rPr>
              <a:t>“Standard Charging”</a:t>
            </a:r>
          </a:p>
        </p:txBody>
      </p:sp>
      <p:sp>
        <p:nvSpPr>
          <p:cNvPr id="24" name="Rectangle 23">
            <a:extLst>
              <a:ext uri="{FF2B5EF4-FFF2-40B4-BE49-F238E27FC236}">
                <a16:creationId xmlns:a16="http://schemas.microsoft.com/office/drawing/2014/main" id="{5B01F8C6-9623-476E-B567-3C56FCDB4F60}"/>
              </a:ext>
            </a:extLst>
          </p:cNvPr>
          <p:cNvSpPr/>
          <p:nvPr/>
        </p:nvSpPr>
        <p:spPr>
          <a:xfrm>
            <a:off x="28760" y="5060611"/>
            <a:ext cx="6422513"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675BB"/>
                </a:solidFill>
                <a:effectLst/>
                <a:uLnTx/>
                <a:uFillTx/>
                <a:latin typeface="Verdana" panose="020B0604030504040204" pitchFamily="34" charset="0"/>
                <a:ea typeface="Verdana" panose="020B0604030504040204" pitchFamily="34" charset="0"/>
                <a:cs typeface="Verdana" panose="020B0604030504040204" pitchFamily="34" charset="0"/>
              </a:rPr>
              <a:t>Level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3675BB"/>
                </a:solidFill>
                <a:effectLst/>
                <a:uLnTx/>
                <a:uFillTx/>
                <a:latin typeface="Verdana" panose="020B0604030504040204" pitchFamily="34" charset="0"/>
                <a:ea typeface="Verdana" panose="020B0604030504040204" pitchFamily="34" charset="0"/>
                <a:cs typeface="Verdana" panose="020B0604030504040204" pitchFamily="34" charset="0"/>
              </a:rPr>
              <a:t>“DC Fast / </a:t>
            </a:r>
            <a:r>
              <a:rPr kumimoji="0" lang="en-US" b="0" i="0" u="none" strike="noStrike" kern="1200" cap="none" spc="0" normalizeH="0" baseline="0" noProof="0" dirty="0" err="1">
                <a:ln>
                  <a:noFill/>
                </a:ln>
                <a:solidFill>
                  <a:srgbClr val="3675BB"/>
                </a:solidFill>
                <a:effectLst/>
                <a:uLnTx/>
                <a:uFillTx/>
                <a:latin typeface="Verdana" panose="020B0604030504040204" pitchFamily="34" charset="0"/>
                <a:ea typeface="Verdana" panose="020B0604030504040204" pitchFamily="34" charset="0"/>
                <a:cs typeface="Verdana" panose="020B0604030504040204" pitchFamily="34" charset="0"/>
              </a:rPr>
              <a:t>SuperCharging</a:t>
            </a:r>
            <a:r>
              <a:rPr kumimoji="0" lang="en-US" b="0" i="0" u="none" strike="noStrike" kern="1200" cap="none" spc="0" normalizeH="0" baseline="0" noProof="0" dirty="0">
                <a:ln>
                  <a:noFill/>
                </a:ln>
                <a:solidFill>
                  <a:srgbClr val="3675BB"/>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pic>
        <p:nvPicPr>
          <p:cNvPr id="27" name="Picture 26">
            <a:extLst>
              <a:ext uri="{FF2B5EF4-FFF2-40B4-BE49-F238E27FC236}">
                <a16:creationId xmlns:a16="http://schemas.microsoft.com/office/drawing/2014/main" id="{0874E12C-2C08-4168-AF22-A8AE395318DA}"/>
              </a:ext>
            </a:extLst>
          </p:cNvPr>
          <p:cNvPicPr>
            <a:picLocks noChangeAspect="1"/>
          </p:cNvPicPr>
          <p:nvPr/>
        </p:nvPicPr>
        <p:blipFill rotWithShape="1">
          <a:blip r:embed="rId5" cstate="print">
            <a:clrChange>
              <a:clrFrom>
                <a:srgbClr val="FFFFFF"/>
              </a:clrFrom>
              <a:clrTo>
                <a:srgbClr val="FFFFFF">
                  <a:alpha val="0"/>
                </a:srgbClr>
              </a:clrTo>
            </a:clrChange>
          </a:blip>
          <a:srcRect l="52754" r="23125" b="13579"/>
          <a:stretch/>
        </p:blipFill>
        <p:spPr>
          <a:xfrm>
            <a:off x="1097747" y="5698150"/>
            <a:ext cx="1084011" cy="646332"/>
          </a:xfrm>
          <a:prstGeom prst="rect">
            <a:avLst/>
          </a:prstGeom>
        </p:spPr>
      </p:pic>
      <p:sp>
        <p:nvSpPr>
          <p:cNvPr id="29" name="TextBox 28">
            <a:extLst>
              <a:ext uri="{FF2B5EF4-FFF2-40B4-BE49-F238E27FC236}">
                <a16:creationId xmlns:a16="http://schemas.microsoft.com/office/drawing/2014/main" id="{B0F58A10-49D4-492D-BB96-40ECA630DF6D}"/>
              </a:ext>
            </a:extLst>
          </p:cNvPr>
          <p:cNvSpPr txBox="1"/>
          <p:nvPr/>
        </p:nvSpPr>
        <p:spPr>
          <a:xfrm>
            <a:off x="4062854" y="1850189"/>
            <a:ext cx="686731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9989"/>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79989"/>
                </a:solidFill>
                <a:effectLst/>
                <a:uLnTx/>
                <a:uFillTx/>
                <a:latin typeface="Verdana" panose="020B0604030504040204" pitchFamily="34" charset="0"/>
                <a:ea typeface="Verdana" panose="020B0604030504040204" pitchFamily="34" charset="0"/>
                <a:cs typeface="+mn-cs"/>
              </a:rPr>
              <a:t>EV </a:t>
            </a:r>
            <a:r>
              <a:rPr kumimoji="0" lang="en-US" sz="2200" b="1" i="0" u="none" strike="noStrike" kern="1200" cap="none" spc="0" normalizeH="0" baseline="0" noProof="0" dirty="0">
                <a:ln>
                  <a:noFill/>
                </a:ln>
                <a:solidFill>
                  <a:srgbClr val="279989"/>
                </a:solidFill>
                <a:effectLst/>
                <a:uLnTx/>
                <a:uFillTx/>
                <a:latin typeface="Verdana" panose="020B0604030504040204" pitchFamily="34" charset="0"/>
                <a:ea typeface="Verdana" panose="020B0604030504040204" pitchFamily="34" charset="0"/>
                <a:cs typeface="+mn-cs"/>
              </a:rPr>
              <a:t>Capable</a:t>
            </a:r>
            <a:endParaRPr kumimoji="0" lang="en-US" sz="1800" b="0" i="1" u="none" strike="noStrike" kern="1200" cap="none" spc="0" normalizeH="0" baseline="0" noProof="0" dirty="0">
              <a:ln>
                <a:noFill/>
              </a:ln>
              <a:solidFill>
                <a:srgbClr val="279989"/>
              </a:solidFill>
              <a:effectLst/>
              <a:uLnTx/>
              <a:uFillTx/>
              <a:latin typeface="Verdana" panose="020B0604030504040204" pitchFamily="34" charset="0"/>
              <a:ea typeface="Verdana" panose="020B0604030504040204" pitchFamily="34" charset="0"/>
              <a:cs typeface="+mn-cs"/>
            </a:endParaRPr>
          </a:p>
        </p:txBody>
      </p:sp>
      <p:pic>
        <p:nvPicPr>
          <p:cNvPr id="30" name="Picture 29">
            <a:extLst>
              <a:ext uri="{FF2B5EF4-FFF2-40B4-BE49-F238E27FC236}">
                <a16:creationId xmlns:a16="http://schemas.microsoft.com/office/drawing/2014/main" id="{991A901A-EE50-4CDD-9CA9-EE9611EF02C2}"/>
              </a:ext>
            </a:extLst>
          </p:cNvPr>
          <p:cNvPicPr>
            <a:picLocks noChangeAspect="1"/>
          </p:cNvPicPr>
          <p:nvPr/>
        </p:nvPicPr>
        <p:blipFill>
          <a:blip r:embed="rId7" cstate="print"/>
          <a:stretch>
            <a:fillRect/>
          </a:stretch>
        </p:blipFill>
        <p:spPr>
          <a:xfrm>
            <a:off x="4610877" y="2543690"/>
            <a:ext cx="2532875" cy="1144534"/>
          </a:xfrm>
          <a:prstGeom prst="rect">
            <a:avLst/>
          </a:prstGeom>
        </p:spPr>
      </p:pic>
      <p:pic>
        <p:nvPicPr>
          <p:cNvPr id="31" name="Picture 30">
            <a:extLst>
              <a:ext uri="{FF2B5EF4-FFF2-40B4-BE49-F238E27FC236}">
                <a16:creationId xmlns:a16="http://schemas.microsoft.com/office/drawing/2014/main" id="{57DCA760-7F8D-4E55-9120-9BF73F4E26A2}"/>
              </a:ext>
            </a:extLst>
          </p:cNvPr>
          <p:cNvPicPr>
            <a:picLocks noChangeAspect="1"/>
          </p:cNvPicPr>
          <p:nvPr/>
        </p:nvPicPr>
        <p:blipFill>
          <a:blip r:embed="rId8" cstate="print"/>
          <a:stretch>
            <a:fillRect/>
          </a:stretch>
        </p:blipFill>
        <p:spPr>
          <a:xfrm>
            <a:off x="4660708" y="4016416"/>
            <a:ext cx="2532875" cy="1237979"/>
          </a:xfrm>
          <a:prstGeom prst="rect">
            <a:avLst/>
          </a:prstGeom>
        </p:spPr>
      </p:pic>
      <p:pic>
        <p:nvPicPr>
          <p:cNvPr id="32" name="Picture 31">
            <a:extLst>
              <a:ext uri="{FF2B5EF4-FFF2-40B4-BE49-F238E27FC236}">
                <a16:creationId xmlns:a16="http://schemas.microsoft.com/office/drawing/2014/main" id="{4251D075-37EC-4EDF-AB35-4A4D241FDCA2}"/>
              </a:ext>
            </a:extLst>
          </p:cNvPr>
          <p:cNvPicPr>
            <a:picLocks noChangeAspect="1"/>
          </p:cNvPicPr>
          <p:nvPr/>
        </p:nvPicPr>
        <p:blipFill rotWithShape="1">
          <a:blip r:embed="rId9" cstate="print"/>
          <a:srcRect b="39613"/>
          <a:stretch/>
        </p:blipFill>
        <p:spPr>
          <a:xfrm>
            <a:off x="5594190" y="5602741"/>
            <a:ext cx="1146147" cy="1150374"/>
          </a:xfrm>
          <a:prstGeom prst="rect">
            <a:avLst/>
          </a:prstGeom>
        </p:spPr>
      </p:pic>
      <p:sp>
        <p:nvSpPr>
          <p:cNvPr id="33" name="Rectangle 32">
            <a:extLst>
              <a:ext uri="{FF2B5EF4-FFF2-40B4-BE49-F238E27FC236}">
                <a16:creationId xmlns:a16="http://schemas.microsoft.com/office/drawing/2014/main" id="{297424BF-F7F8-4645-B99E-96B361F40CC2}"/>
              </a:ext>
            </a:extLst>
          </p:cNvPr>
          <p:cNvSpPr/>
          <p:nvPr/>
        </p:nvSpPr>
        <p:spPr>
          <a:xfrm>
            <a:off x="4066106" y="3586299"/>
            <a:ext cx="8674597"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79989"/>
                </a:solidFill>
                <a:effectLst/>
                <a:uLnTx/>
                <a:uFillTx/>
                <a:latin typeface="Verdana" panose="020B0604030504040204" pitchFamily="34" charset="0"/>
                <a:ea typeface="Verdana" panose="020B0604030504040204" pitchFamily="34" charset="0"/>
                <a:cs typeface="+mn-cs"/>
              </a:rPr>
              <a:t>EV </a:t>
            </a:r>
            <a:r>
              <a:rPr kumimoji="0" lang="en-US" sz="2200" b="1" i="0" u="none" strike="noStrike" kern="1200" cap="none" spc="0" normalizeH="0" baseline="0" noProof="0" dirty="0">
                <a:ln>
                  <a:noFill/>
                </a:ln>
                <a:solidFill>
                  <a:srgbClr val="279989"/>
                </a:solidFill>
                <a:effectLst/>
                <a:uLnTx/>
                <a:uFillTx/>
                <a:latin typeface="Verdana" panose="020B0604030504040204" pitchFamily="34" charset="0"/>
                <a:ea typeface="Verdana" panose="020B0604030504040204" pitchFamily="34" charset="0"/>
                <a:cs typeface="+mn-cs"/>
              </a:rPr>
              <a:t>Ready</a:t>
            </a:r>
            <a:endParaRPr kumimoji="0" lang="en-US" sz="1800" b="0" i="1" u="none" strike="noStrike" kern="1200" cap="none" spc="0" normalizeH="0" baseline="0" noProof="0" dirty="0">
              <a:ln>
                <a:noFill/>
              </a:ln>
              <a:solidFill>
                <a:srgbClr val="279989"/>
              </a:solidFill>
              <a:effectLst/>
              <a:uLnTx/>
              <a:uFillTx/>
              <a:latin typeface="Verdana" panose="020B0604030504040204" pitchFamily="34" charset="0"/>
              <a:ea typeface="Verdana" panose="020B0604030504040204" pitchFamily="34" charset="0"/>
              <a:cs typeface="+mn-cs"/>
            </a:endParaRPr>
          </a:p>
        </p:txBody>
      </p:sp>
      <p:sp>
        <p:nvSpPr>
          <p:cNvPr id="34" name="Rectangle 33">
            <a:extLst>
              <a:ext uri="{FF2B5EF4-FFF2-40B4-BE49-F238E27FC236}">
                <a16:creationId xmlns:a16="http://schemas.microsoft.com/office/drawing/2014/main" id="{BB61AC04-2FF6-4E1E-8F4C-BB46EC7F3A79}"/>
              </a:ext>
            </a:extLst>
          </p:cNvPr>
          <p:cNvSpPr/>
          <p:nvPr/>
        </p:nvSpPr>
        <p:spPr>
          <a:xfrm>
            <a:off x="4057254" y="5015652"/>
            <a:ext cx="8405655"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79989"/>
                </a:solidFill>
                <a:effectLst/>
                <a:uLnTx/>
                <a:uFillTx/>
                <a:latin typeface="Verdana" panose="020B0604030504040204" pitchFamily="34" charset="0"/>
                <a:ea typeface="Verdana" panose="020B0604030504040204" pitchFamily="34" charset="0"/>
                <a:cs typeface="+mn-cs"/>
              </a:rPr>
              <a:t>EV </a:t>
            </a:r>
            <a:r>
              <a:rPr kumimoji="0" lang="en-US" sz="2200" b="1" i="0" u="none" strike="noStrike" kern="1200" cap="none" spc="0" normalizeH="0" baseline="0" noProof="0" dirty="0">
                <a:ln>
                  <a:noFill/>
                </a:ln>
                <a:solidFill>
                  <a:srgbClr val="279989"/>
                </a:solidFill>
                <a:effectLst/>
                <a:uLnTx/>
                <a:uFillTx/>
                <a:latin typeface="Verdana" panose="020B0604030504040204" pitchFamily="34" charset="0"/>
                <a:ea typeface="Verdana" panose="020B0604030504040204" pitchFamily="34" charset="0"/>
                <a:cs typeface="+mn-cs"/>
              </a:rPr>
              <a:t>Charging Station</a:t>
            </a:r>
            <a:endParaRPr kumimoji="0" lang="en-US" sz="1800" b="0" i="0" u="none" strike="noStrike" kern="1200" cap="none" spc="0" normalizeH="0" baseline="0" noProof="0" dirty="0">
              <a:ln>
                <a:noFill/>
              </a:ln>
              <a:solidFill>
                <a:srgbClr val="279989"/>
              </a:solidFill>
              <a:effectLst/>
              <a:uLnTx/>
              <a:uFillTx/>
              <a:latin typeface="Verdana" panose="020B0604030504040204" pitchFamily="34" charset="0"/>
              <a:ea typeface="Verdana" panose="020B0604030504040204" pitchFamily="34" charset="0"/>
              <a:cs typeface="+mn-cs"/>
            </a:endParaRPr>
          </a:p>
        </p:txBody>
      </p:sp>
      <p:graphicFrame>
        <p:nvGraphicFramePr>
          <p:cNvPr id="35" name="Chart 34">
            <a:extLst>
              <a:ext uri="{FF2B5EF4-FFF2-40B4-BE49-F238E27FC236}">
                <a16:creationId xmlns:a16="http://schemas.microsoft.com/office/drawing/2014/main" id="{11374FE1-799B-437E-9F09-809C58E40F52}"/>
              </a:ext>
            </a:extLst>
          </p:cNvPr>
          <p:cNvGraphicFramePr>
            <a:graphicFrameLocks/>
          </p:cNvGraphicFramePr>
          <p:nvPr/>
        </p:nvGraphicFramePr>
        <p:xfrm>
          <a:off x="7900608" y="2854487"/>
          <a:ext cx="4351843" cy="2743200"/>
        </p:xfrm>
        <a:graphic>
          <a:graphicData uri="http://schemas.openxmlformats.org/drawingml/2006/chart">
            <c:chart xmlns:c="http://schemas.openxmlformats.org/drawingml/2006/chart" xmlns:r="http://schemas.openxmlformats.org/officeDocument/2006/relationships" r:id="rId10"/>
          </a:graphicData>
        </a:graphic>
      </p:graphicFrame>
      <p:sp>
        <p:nvSpPr>
          <p:cNvPr id="36" name="TextBox 35">
            <a:extLst>
              <a:ext uri="{FF2B5EF4-FFF2-40B4-BE49-F238E27FC236}">
                <a16:creationId xmlns:a16="http://schemas.microsoft.com/office/drawing/2014/main" id="{F391EBF5-8DAE-488D-9772-9A6F9C915DFD}"/>
              </a:ext>
            </a:extLst>
          </p:cNvPr>
          <p:cNvSpPr txBox="1"/>
          <p:nvPr/>
        </p:nvSpPr>
        <p:spPr>
          <a:xfrm>
            <a:off x="10303264" y="2384683"/>
            <a:ext cx="17373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279989"/>
                </a:solidFill>
                <a:latin typeface="Calibri"/>
              </a:rPr>
              <a:t>Percent of Parking Spaces</a:t>
            </a:r>
            <a:endParaRPr kumimoji="0" lang="en-GB" sz="1800" b="0" i="0" u="none" strike="noStrike" kern="1200" cap="none" spc="0" normalizeH="0" baseline="0" noProof="0" dirty="0">
              <a:ln>
                <a:noFill/>
              </a:ln>
              <a:solidFill>
                <a:srgbClr val="279989"/>
              </a:solidFill>
              <a:effectLst/>
              <a:uLnTx/>
              <a:uFillTx/>
              <a:latin typeface="Calibri"/>
              <a:ea typeface="+mn-ea"/>
              <a:cs typeface="+mn-cs"/>
            </a:endParaRPr>
          </a:p>
        </p:txBody>
      </p:sp>
    </p:spTree>
    <p:extLst>
      <p:ext uri="{BB962C8B-B14F-4D97-AF65-F5344CB8AC3E}">
        <p14:creationId xmlns:p14="http://schemas.microsoft.com/office/powerpoint/2010/main" val="278405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5" grpId="0"/>
      <p:bldP spid="23" grpId="0"/>
      <p:bldP spid="24" grpId="0"/>
      <p:bldP spid="29" grpId="0"/>
      <p:bldP spid="33" grpId="0"/>
      <p:bldP spid="34" grpId="0"/>
      <p:bldGraphic spid="35" grpId="0">
        <p:bldAsOne/>
      </p:bldGraphic>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3310" y="334948"/>
            <a:ext cx="1126119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279989"/>
                </a:solidFill>
                <a:latin typeface="Verdana" panose="020B0604030504040204" pitchFamily="34" charset="0"/>
                <a:ea typeface="Verdana" panose="020B0604030504040204" pitchFamily="34" charset="0"/>
                <a:cs typeface="Verdana" panose="020B0604030504040204" pitchFamily="34" charset="0"/>
              </a:rPr>
              <a:t>Electric Vehicles - </a:t>
            </a:r>
            <a:r>
              <a:rPr kumimoji="0" lang="en-US" sz="2600" b="1" i="0" u="none" strike="noStrike" kern="1200" cap="none" spc="0" normalizeH="0" baseline="0" noProof="0" dirty="0">
                <a:ln>
                  <a:noFill/>
                </a:ln>
                <a:solidFill>
                  <a:srgbClr val="279989"/>
                </a:solidFill>
                <a:effectLst/>
                <a:uLnTx/>
                <a:uFillTx/>
                <a:latin typeface="Verdana" panose="020B0604030504040204" pitchFamily="34" charset="0"/>
                <a:ea typeface="Verdana" panose="020B0604030504040204" pitchFamily="34" charset="0"/>
                <a:cs typeface="Verdana" panose="020B0604030504040204" pitchFamily="34" charset="0"/>
              </a:rPr>
              <a:t>Single and Two-family New Construction</a:t>
            </a:r>
          </a:p>
        </p:txBody>
      </p:sp>
      <p:sp>
        <p:nvSpPr>
          <p:cNvPr id="2" name="TextBox 1">
            <a:extLst>
              <a:ext uri="{FF2B5EF4-FFF2-40B4-BE49-F238E27FC236}">
                <a16:creationId xmlns:a16="http://schemas.microsoft.com/office/drawing/2014/main" id="{894D32E7-C7D7-44B1-AC92-7155695470D7}"/>
              </a:ext>
            </a:extLst>
          </p:cNvPr>
          <p:cNvSpPr txBox="1"/>
          <p:nvPr/>
        </p:nvSpPr>
        <p:spPr>
          <a:xfrm>
            <a:off x="7116417" y="217234"/>
            <a:ext cx="4306957"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3" name="Table 12">
            <a:extLst>
              <a:ext uri="{FF2B5EF4-FFF2-40B4-BE49-F238E27FC236}">
                <a16:creationId xmlns:a16="http://schemas.microsoft.com/office/drawing/2014/main" id="{040846D8-2250-4A53-AABC-5981F66009EB}"/>
              </a:ext>
            </a:extLst>
          </p:cNvPr>
          <p:cNvGraphicFramePr>
            <a:graphicFrameLocks noGrp="1"/>
          </p:cNvGraphicFramePr>
          <p:nvPr/>
        </p:nvGraphicFramePr>
        <p:xfrm>
          <a:off x="307818" y="1348966"/>
          <a:ext cx="11566682" cy="4547574"/>
        </p:xfrm>
        <a:graphic>
          <a:graphicData uri="http://schemas.openxmlformats.org/drawingml/2006/table">
            <a:tbl>
              <a:tblPr firstRow="1" firstCol="1" bandRow="1">
                <a:tableStyleId>{5C22544A-7EE6-4342-B048-85BDC9FD1C3A}</a:tableStyleId>
              </a:tblPr>
              <a:tblGrid>
                <a:gridCol w="2113317">
                  <a:extLst>
                    <a:ext uri="{9D8B030D-6E8A-4147-A177-3AD203B41FA5}">
                      <a16:colId xmlns:a16="http://schemas.microsoft.com/office/drawing/2014/main" val="1961885408"/>
                    </a:ext>
                  </a:extLst>
                </a:gridCol>
                <a:gridCol w="2238760">
                  <a:extLst>
                    <a:ext uri="{9D8B030D-6E8A-4147-A177-3AD203B41FA5}">
                      <a16:colId xmlns:a16="http://schemas.microsoft.com/office/drawing/2014/main" val="1598221176"/>
                    </a:ext>
                  </a:extLst>
                </a:gridCol>
                <a:gridCol w="2072419">
                  <a:extLst>
                    <a:ext uri="{9D8B030D-6E8A-4147-A177-3AD203B41FA5}">
                      <a16:colId xmlns:a16="http://schemas.microsoft.com/office/drawing/2014/main" val="943595004"/>
                    </a:ext>
                  </a:extLst>
                </a:gridCol>
                <a:gridCol w="5142186">
                  <a:extLst>
                    <a:ext uri="{9D8B030D-6E8A-4147-A177-3AD203B41FA5}">
                      <a16:colId xmlns:a16="http://schemas.microsoft.com/office/drawing/2014/main" val="4059304272"/>
                    </a:ext>
                  </a:extLst>
                </a:gridCol>
              </a:tblGrid>
              <a:tr h="647614">
                <a:tc>
                  <a:txBody>
                    <a:bodyPr/>
                    <a:lstStyle/>
                    <a:p>
                      <a:pPr marL="0" marR="0">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tc>
                <a:tc>
                  <a:txBody>
                    <a:bodyPr/>
                    <a:lstStyle/>
                    <a:p>
                      <a:pPr marL="0" marR="0" algn="ctr">
                        <a:lnSpc>
                          <a:spcPct val="115000"/>
                        </a:lnSpc>
                        <a:spcBef>
                          <a:spcPts val="0"/>
                        </a:spcBef>
                        <a:spcAft>
                          <a:spcPts val="0"/>
                        </a:spcAft>
                      </a:pPr>
                      <a:r>
                        <a:rPr lang="en-US" sz="1800" dirty="0">
                          <a:effectLst/>
                        </a:rPr>
                        <a:t>2016 </a:t>
                      </a:r>
                      <a:r>
                        <a:rPr lang="en-US" sz="1800" dirty="0" err="1">
                          <a:effectLst/>
                        </a:rPr>
                        <a:t>CALGreen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a:txBody>
                    <a:bodyPr/>
                    <a:lstStyle/>
                    <a:p>
                      <a:pPr marL="0" marR="0" algn="ctr">
                        <a:lnSpc>
                          <a:spcPct val="115000"/>
                        </a:lnSpc>
                        <a:spcBef>
                          <a:spcPts val="0"/>
                        </a:spcBef>
                        <a:spcAft>
                          <a:spcPts val="0"/>
                        </a:spcAft>
                      </a:pPr>
                      <a:r>
                        <a:rPr lang="en-US" sz="1800" dirty="0">
                          <a:effectLst/>
                        </a:rPr>
                        <a:t>2019 CALGreen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rowSpan="2">
                  <a:txBody>
                    <a:bodyPr/>
                    <a:lstStyle/>
                    <a:p>
                      <a:pPr marL="0" marR="0" algn="ctr">
                        <a:lnSpc>
                          <a:spcPct val="115000"/>
                        </a:lnSpc>
                        <a:spcBef>
                          <a:spcPts val="0"/>
                        </a:spcBef>
                        <a:spcAft>
                          <a:spcPts val="0"/>
                        </a:spcAft>
                      </a:pPr>
                      <a:r>
                        <a:rPr lang="en-US" sz="1800" dirty="0">
                          <a:effectLst/>
                        </a:rPr>
                        <a:t>PCE/SVCE Proposed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extLst>
                  <a:ext uri="{0D108BD9-81ED-4DB2-BD59-A6C34878D82A}">
                    <a16:rowId xmlns:a16="http://schemas.microsoft.com/office/drawing/2014/main" val="2107433766"/>
                  </a:ext>
                </a:extLst>
              </a:tr>
              <a:tr h="387027">
                <a:tc>
                  <a:txBody>
                    <a:bodyPr/>
                    <a:lstStyle/>
                    <a:p>
                      <a:pPr marL="0" marR="0">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tc>
                <a:tc>
                  <a:txBody>
                    <a:bodyPr/>
                    <a:lstStyle/>
                    <a:p>
                      <a:pPr marL="0" marR="0" algn="ctr">
                        <a:lnSpc>
                          <a:spcPct val="115000"/>
                        </a:lnSpc>
                        <a:spcBef>
                          <a:spcPts val="0"/>
                        </a:spcBef>
                        <a:spcAft>
                          <a:spcPts val="0"/>
                        </a:spcAft>
                      </a:pPr>
                      <a:r>
                        <a:rPr lang="en-US" sz="1800" dirty="0">
                          <a:effectLst/>
                        </a:rPr>
                        <a:t>Mandatory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a:txBody>
                    <a:bodyPr/>
                    <a:lstStyle/>
                    <a:p>
                      <a:pPr marL="0" marR="0" algn="ctr">
                        <a:lnSpc>
                          <a:spcPct val="115000"/>
                        </a:lnSpc>
                        <a:spcBef>
                          <a:spcPts val="0"/>
                        </a:spcBef>
                        <a:spcAft>
                          <a:spcPts val="0"/>
                        </a:spcAft>
                      </a:pPr>
                      <a:r>
                        <a:rPr lang="en-US" sz="1800" dirty="0">
                          <a:effectLst/>
                        </a:rPr>
                        <a:t>Mandatory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vMerge="1">
                  <a:txBody>
                    <a:bodyPr/>
                    <a:lstStyle/>
                    <a:p>
                      <a:pPr marL="0" marR="0" algn="ctr">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422" marR="43422" marT="0" marB="0" anchor="ctr"/>
                </a:tc>
                <a:extLst>
                  <a:ext uri="{0D108BD9-81ED-4DB2-BD59-A6C34878D82A}">
                    <a16:rowId xmlns:a16="http://schemas.microsoft.com/office/drawing/2014/main" val="176424151"/>
                  </a:ext>
                </a:extLst>
              </a:tr>
              <a:tr h="3512933">
                <a:tc>
                  <a:txBody>
                    <a:bodyPr/>
                    <a:lstStyle/>
                    <a:p>
                      <a:pPr marL="0" marR="0">
                        <a:lnSpc>
                          <a:spcPct val="115000"/>
                        </a:lnSpc>
                        <a:spcBef>
                          <a:spcPts val="0"/>
                        </a:spcBef>
                        <a:spcAft>
                          <a:spcPts val="0"/>
                        </a:spcAft>
                      </a:pPr>
                      <a:r>
                        <a:rPr lang="en-US" sz="2000" dirty="0">
                          <a:effectLst/>
                        </a:rPr>
                        <a:t>Single Family</a:t>
                      </a:r>
                    </a:p>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Two-Family</a:t>
                      </a:r>
                    </a:p>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Townhome</a:t>
                      </a:r>
                    </a:p>
                  </a:txBody>
                  <a:tcPr marL="32567" marR="32567" marT="0" marB="0" anchor="ctr"/>
                </a:tc>
                <a:tc gridSpan="2">
                  <a:txBody>
                    <a:bodyPr/>
                    <a:lstStyle/>
                    <a:p>
                      <a:pPr marL="0" marR="0" algn="l">
                        <a:lnSpc>
                          <a:spcPct val="115000"/>
                        </a:lnSpc>
                        <a:spcBef>
                          <a:spcPts val="0"/>
                        </a:spcBef>
                        <a:spcAft>
                          <a:spcPts val="0"/>
                        </a:spcAft>
                      </a:pPr>
                      <a:r>
                        <a:rPr lang="en-US" sz="2000" dirty="0">
                          <a:effectLst/>
                        </a:rPr>
                        <a:t>(1) Level 2 EV Capable for one parking space per dwelling unit</a:t>
                      </a:r>
                    </a:p>
                    <a:p>
                      <a:pPr marL="0" marR="0" algn="l">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hMerge="1">
                  <a:txBody>
                    <a:bodyPr/>
                    <a:lstStyle/>
                    <a:p>
                      <a:pPr marL="0" marR="0" algn="ctr">
                        <a:lnSpc>
                          <a:spcPct val="115000"/>
                        </a:lnSpc>
                        <a:spcBef>
                          <a:spcPts val="0"/>
                        </a:spcBef>
                        <a:spcAft>
                          <a:spcPts val="0"/>
                        </a:spcAft>
                      </a:pP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a:txBody>
                    <a:bodyPr/>
                    <a:lstStyle/>
                    <a:p>
                      <a:pPr marL="0" marR="0" indent="0" algn="l">
                        <a:lnSpc>
                          <a:spcPct val="115000"/>
                        </a:lnSpc>
                        <a:spcBef>
                          <a:spcPts val="0"/>
                        </a:spcBef>
                        <a:spcAft>
                          <a:spcPts val="0"/>
                        </a:spcAft>
                        <a:buFont typeface="Arial" panose="020B0604020202020204" pitchFamily="34" charset="0"/>
                        <a:buNone/>
                      </a:pPr>
                      <a:r>
                        <a:rPr lang="en-US" sz="2000" dirty="0">
                          <a:effectLst/>
                        </a:rPr>
                        <a:t>2 EV spaces total:</a:t>
                      </a:r>
                    </a:p>
                    <a:p>
                      <a:pPr marL="171450" marR="0" indent="-171450" algn="l">
                        <a:lnSpc>
                          <a:spcPct val="115000"/>
                        </a:lnSpc>
                        <a:spcBef>
                          <a:spcPts val="0"/>
                        </a:spcBef>
                        <a:spcAft>
                          <a:spcPts val="0"/>
                        </a:spcAft>
                        <a:buFont typeface="Arial" panose="020B0604020202020204" pitchFamily="34" charset="0"/>
                        <a:buChar char="•"/>
                      </a:pPr>
                      <a:r>
                        <a:rPr lang="en-US" sz="2000" dirty="0">
                          <a:effectLst/>
                        </a:rPr>
                        <a:t>1 Level 2 EV Ready circuit </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2000" i="0" dirty="0">
                          <a:solidFill>
                            <a:schemeClr val="tx1"/>
                          </a:solidFill>
                          <a:effectLst/>
                        </a:rPr>
                        <a:t>1 Level 1  EV Ready circuit</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2000" i="0" dirty="0">
                        <a:solidFill>
                          <a:schemeClr val="tx1"/>
                        </a:solidFill>
                        <a:effectLst/>
                      </a:endParaRP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2000" i="0" dirty="0">
                        <a:solidFill>
                          <a:schemeClr val="tx1"/>
                        </a:solidFill>
                        <a:effectLst/>
                      </a:endParaRP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2000" i="0" dirty="0">
                        <a:solidFill>
                          <a:schemeClr val="tx1"/>
                        </a:solidFill>
                        <a:effectLst/>
                      </a:endParaRP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2000" i="0" dirty="0">
                        <a:solidFill>
                          <a:schemeClr val="tx1"/>
                        </a:solidFill>
                        <a:effectLst/>
                      </a:endParaRP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2000" i="0" dirty="0">
                        <a:solidFill>
                          <a:schemeClr val="tx1"/>
                        </a:solidFill>
                        <a:effectLst/>
                      </a:endParaRPr>
                    </a:p>
                  </a:txBody>
                  <a:tcPr marL="32567" marR="32567" marT="0" marB="0" anchor="ctr"/>
                </a:tc>
                <a:extLst>
                  <a:ext uri="{0D108BD9-81ED-4DB2-BD59-A6C34878D82A}">
                    <a16:rowId xmlns:a16="http://schemas.microsoft.com/office/drawing/2014/main" val="2740491200"/>
                  </a:ext>
                </a:extLst>
              </a:tr>
            </a:tbl>
          </a:graphicData>
        </a:graphic>
      </p:graphicFrame>
      <p:pic>
        <p:nvPicPr>
          <p:cNvPr id="7" name="Picture 2" descr="Image result for fiat 500e">
            <a:extLst>
              <a:ext uri="{FF2B5EF4-FFF2-40B4-BE49-F238E27FC236}">
                <a16:creationId xmlns:a16="http://schemas.microsoft.com/office/drawing/2014/main" id="{CF0EC504-567A-4E4C-9536-8BB6DE9D6B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3511" y="5007869"/>
            <a:ext cx="1084096" cy="7155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9E8B249-8983-4893-A6DE-339A313F68C8}"/>
              </a:ext>
            </a:extLst>
          </p:cNvPr>
          <p:cNvPicPr>
            <a:picLocks noChangeAspect="1"/>
          </p:cNvPicPr>
          <p:nvPr/>
        </p:nvPicPr>
        <p:blipFill>
          <a:blip r:embed="rId4" cstate="print">
            <a:clrChange>
              <a:clrFrom>
                <a:srgbClr val="FEFEFE"/>
              </a:clrFrom>
              <a:clrTo>
                <a:srgbClr val="FEFEFE">
                  <a:alpha val="0"/>
                </a:srgbClr>
              </a:clrTo>
            </a:clrChange>
          </a:blip>
          <a:stretch>
            <a:fillRect/>
          </a:stretch>
        </p:blipFill>
        <p:spPr>
          <a:xfrm>
            <a:off x="3056480" y="3981480"/>
            <a:ext cx="2353950" cy="1063683"/>
          </a:xfrm>
          <a:prstGeom prst="rect">
            <a:avLst/>
          </a:prstGeom>
        </p:spPr>
      </p:pic>
      <p:pic>
        <p:nvPicPr>
          <p:cNvPr id="11" name="Picture 10">
            <a:extLst>
              <a:ext uri="{FF2B5EF4-FFF2-40B4-BE49-F238E27FC236}">
                <a16:creationId xmlns:a16="http://schemas.microsoft.com/office/drawing/2014/main" id="{8DCB5C21-A60C-49C4-B0D1-269BFDBECB3E}"/>
              </a:ext>
            </a:extLst>
          </p:cNvPr>
          <p:cNvPicPr>
            <a:picLocks noChangeAspect="1"/>
          </p:cNvPicPr>
          <p:nvPr/>
        </p:nvPicPr>
        <p:blipFill>
          <a:blip r:embed="rId5" cstate="print"/>
          <a:stretch>
            <a:fillRect/>
          </a:stretch>
        </p:blipFill>
        <p:spPr>
          <a:xfrm>
            <a:off x="10080224" y="5110031"/>
            <a:ext cx="495963" cy="495963"/>
          </a:xfrm>
          <a:prstGeom prst="rect">
            <a:avLst/>
          </a:prstGeom>
        </p:spPr>
      </p:pic>
      <p:pic>
        <p:nvPicPr>
          <p:cNvPr id="12" name="Picture 2" descr="50A Industrial Receptacle, Black; Tamper Resistant: No">
            <a:extLst>
              <a:ext uri="{FF2B5EF4-FFF2-40B4-BE49-F238E27FC236}">
                <a16:creationId xmlns:a16="http://schemas.microsoft.com/office/drawing/2014/main" id="{FBCDB315-D1A7-44E4-9FAB-52B5659A2D60}"/>
              </a:ext>
            </a:extLst>
          </p:cNvPr>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434990" y="4399929"/>
            <a:ext cx="645234" cy="6452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car&#10;&#10;Description automatically generated">
            <a:extLst>
              <a:ext uri="{FF2B5EF4-FFF2-40B4-BE49-F238E27FC236}">
                <a16:creationId xmlns:a16="http://schemas.microsoft.com/office/drawing/2014/main" id="{C215479D-3154-1E41-9333-CA2CE07DE381}"/>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9472" y="4386727"/>
            <a:ext cx="1595783" cy="568633"/>
          </a:xfrm>
          <a:prstGeom prst="rect">
            <a:avLst/>
          </a:prstGeom>
        </p:spPr>
      </p:pic>
      <p:sp>
        <p:nvSpPr>
          <p:cNvPr id="14" name="Rectangle 13">
            <a:extLst>
              <a:ext uri="{FF2B5EF4-FFF2-40B4-BE49-F238E27FC236}">
                <a16:creationId xmlns:a16="http://schemas.microsoft.com/office/drawing/2014/main" id="{B8B8110B-F340-F846-BDFF-F58646D13442}"/>
              </a:ext>
            </a:extLst>
          </p:cNvPr>
          <p:cNvSpPr/>
          <p:nvPr/>
        </p:nvSpPr>
        <p:spPr>
          <a:xfrm>
            <a:off x="10447754" y="3559420"/>
            <a:ext cx="1210290" cy="877133"/>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53BD842A-B235-C049-A7D9-760C918218C0}"/>
              </a:ext>
            </a:extLst>
          </p:cNvPr>
          <p:cNvSpPr/>
          <p:nvPr/>
        </p:nvSpPr>
        <p:spPr>
          <a:xfrm>
            <a:off x="10383389" y="3668713"/>
            <a:ext cx="1390883"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4655"/>
                </a:solidFill>
                <a:effectLst>
                  <a:innerShdw blurRad="63500" dist="50800" dir="16200000">
                    <a:prstClr val="black">
                      <a:alpha val="50000"/>
                    </a:prstClr>
                  </a:innerShdw>
                </a:effectLst>
                <a:uLnTx/>
                <a:uFillTx/>
                <a:latin typeface="Calibri" panose="020F0502020204030204" pitchFamily="34" charset="0"/>
                <a:ea typeface="+mn-ea"/>
                <a:cs typeface="Times New Roman" panose="02020603050405020304" pitchFamily="18" charset="0"/>
              </a:rPr>
              <a:t>ELECTRIC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4655"/>
                </a:solidFill>
                <a:effectLst>
                  <a:innerShdw blurRad="63500" dist="50800" dir="16200000">
                    <a:prstClr val="black">
                      <a:alpha val="50000"/>
                    </a:prstClr>
                  </a:innerShdw>
                </a:effectLst>
                <a:uLnTx/>
                <a:uFillTx/>
                <a:latin typeface="Calibri" panose="020F0502020204030204" pitchFamily="34" charset="0"/>
                <a:ea typeface="+mn-ea"/>
                <a:cs typeface="Times New Roman" panose="02020603050405020304" pitchFamily="18" charset="0"/>
              </a:rPr>
              <a:t>VEHICLE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4655"/>
                </a:solidFill>
                <a:effectLst>
                  <a:innerShdw blurRad="63500" dist="50800" dir="16200000">
                    <a:prstClr val="black">
                      <a:alpha val="50000"/>
                    </a:prstClr>
                  </a:innerShdw>
                </a:effectLst>
                <a:uLnTx/>
                <a:uFillTx/>
                <a:latin typeface="Calibri" panose="020F0502020204030204" pitchFamily="34" charset="0"/>
                <a:ea typeface="+mn-ea"/>
                <a:cs typeface="Times New Roman" panose="02020603050405020304" pitchFamily="18" charset="0"/>
              </a:rPr>
              <a:t>OUTLET</a:t>
            </a:r>
            <a:endParaRPr kumimoji="0" lang="en-GB" sz="1400" b="0" i="0" u="none" strike="noStrike" kern="1200" cap="none" spc="0" normalizeH="0" baseline="0" noProof="0" dirty="0">
              <a:ln>
                <a:noFill/>
              </a:ln>
              <a:solidFill>
                <a:srgbClr val="444655"/>
              </a:solidFill>
              <a:effectLst>
                <a:innerShdw blurRad="63500" dist="50800" dir="16200000">
                  <a:prstClr val="black">
                    <a:alpha val="50000"/>
                  </a:prstClr>
                </a:innerShdw>
              </a:effectLst>
              <a:uLnTx/>
              <a:uFillTx/>
              <a:latin typeface="Calibri"/>
              <a:ea typeface="+mn-ea"/>
              <a:cs typeface="+mn-cs"/>
            </a:endParaRPr>
          </a:p>
        </p:txBody>
      </p:sp>
    </p:spTree>
    <p:extLst>
      <p:ext uri="{BB962C8B-B14F-4D97-AF65-F5344CB8AC3E}">
        <p14:creationId xmlns:p14="http://schemas.microsoft.com/office/powerpoint/2010/main" val="372705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3310" y="334948"/>
            <a:ext cx="9173263" cy="492443"/>
          </a:xfrm>
          <a:prstGeom prst="rect">
            <a:avLst/>
          </a:prstGeom>
          <a:noFill/>
        </p:spPr>
        <p:txBody>
          <a:bodyPr wrap="square" rtlCol="0">
            <a:spAutoFit/>
          </a:bodyPr>
          <a:lstStyle/>
          <a:p>
            <a:pPr lvl="0">
              <a:defRPr/>
            </a:pPr>
            <a:r>
              <a:rPr lang="en-US" sz="2600" b="1" dirty="0">
                <a:solidFill>
                  <a:srgbClr val="279989"/>
                </a:solidFill>
                <a:latin typeface="Verdana" panose="020B0604030504040204" pitchFamily="34" charset="0"/>
                <a:ea typeface="Verdana" panose="020B0604030504040204" pitchFamily="34" charset="0"/>
                <a:cs typeface="Verdana" panose="020B0604030504040204" pitchFamily="34" charset="0"/>
              </a:rPr>
              <a:t>Electric Vehicles - </a:t>
            </a:r>
            <a:r>
              <a:rPr kumimoji="0" lang="en-US" sz="2600" b="1" i="0" u="none" strike="noStrike" kern="1200" cap="none" spc="0" normalizeH="0" baseline="0" noProof="0" dirty="0">
                <a:ln>
                  <a:noFill/>
                </a:ln>
                <a:solidFill>
                  <a:srgbClr val="279989"/>
                </a:solidFill>
                <a:effectLst/>
                <a:uLnTx/>
                <a:uFillTx/>
                <a:latin typeface="Verdana" panose="020B0604030504040204" pitchFamily="34" charset="0"/>
                <a:ea typeface="Verdana" panose="020B0604030504040204" pitchFamily="34" charset="0"/>
                <a:cs typeface="Verdana" panose="020B0604030504040204" pitchFamily="34" charset="0"/>
              </a:rPr>
              <a:t>Multifamily New Construction</a:t>
            </a:r>
          </a:p>
        </p:txBody>
      </p:sp>
      <p:graphicFrame>
        <p:nvGraphicFramePr>
          <p:cNvPr id="13" name="Table 12">
            <a:extLst>
              <a:ext uri="{FF2B5EF4-FFF2-40B4-BE49-F238E27FC236}">
                <a16:creationId xmlns:a16="http://schemas.microsoft.com/office/drawing/2014/main" id="{FAA9F27E-C628-42E7-B41C-7682B6056A53}"/>
              </a:ext>
            </a:extLst>
          </p:cNvPr>
          <p:cNvGraphicFramePr>
            <a:graphicFrameLocks noGrp="1"/>
          </p:cNvGraphicFramePr>
          <p:nvPr/>
        </p:nvGraphicFramePr>
        <p:xfrm>
          <a:off x="63375" y="1100848"/>
          <a:ext cx="12128625" cy="5757150"/>
        </p:xfrm>
        <a:graphic>
          <a:graphicData uri="http://schemas.openxmlformats.org/drawingml/2006/table">
            <a:tbl>
              <a:tblPr firstRow="1" firstCol="1" bandRow="1">
                <a:tableStyleId>{5C22544A-7EE6-4342-B048-85BDC9FD1C3A}</a:tableStyleId>
              </a:tblPr>
              <a:tblGrid>
                <a:gridCol w="2215990">
                  <a:extLst>
                    <a:ext uri="{9D8B030D-6E8A-4147-A177-3AD203B41FA5}">
                      <a16:colId xmlns:a16="http://schemas.microsoft.com/office/drawing/2014/main" val="1961885408"/>
                    </a:ext>
                  </a:extLst>
                </a:gridCol>
                <a:gridCol w="2347525">
                  <a:extLst>
                    <a:ext uri="{9D8B030D-6E8A-4147-A177-3AD203B41FA5}">
                      <a16:colId xmlns:a16="http://schemas.microsoft.com/office/drawing/2014/main" val="1598221176"/>
                    </a:ext>
                  </a:extLst>
                </a:gridCol>
                <a:gridCol w="1909713">
                  <a:extLst>
                    <a:ext uri="{9D8B030D-6E8A-4147-A177-3AD203B41FA5}">
                      <a16:colId xmlns:a16="http://schemas.microsoft.com/office/drawing/2014/main" val="943595004"/>
                    </a:ext>
                  </a:extLst>
                </a:gridCol>
                <a:gridCol w="5655397">
                  <a:extLst>
                    <a:ext uri="{9D8B030D-6E8A-4147-A177-3AD203B41FA5}">
                      <a16:colId xmlns:a16="http://schemas.microsoft.com/office/drawing/2014/main" val="4059304272"/>
                    </a:ext>
                  </a:extLst>
                </a:gridCol>
              </a:tblGrid>
              <a:tr h="549286">
                <a:tc>
                  <a:txBody>
                    <a:bodyPr/>
                    <a:lstStyle/>
                    <a:p>
                      <a:pPr marL="0" marR="0">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tc>
                <a:tc>
                  <a:txBody>
                    <a:bodyPr/>
                    <a:lstStyle/>
                    <a:p>
                      <a:pPr marL="0" marR="0" algn="ctr">
                        <a:lnSpc>
                          <a:spcPct val="115000"/>
                        </a:lnSpc>
                        <a:spcBef>
                          <a:spcPts val="0"/>
                        </a:spcBef>
                        <a:spcAft>
                          <a:spcPts val="0"/>
                        </a:spcAft>
                      </a:pPr>
                      <a:r>
                        <a:rPr lang="en-US" sz="1800" dirty="0">
                          <a:effectLst/>
                        </a:rPr>
                        <a:t>2016 CALGreen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a:txBody>
                    <a:bodyPr/>
                    <a:lstStyle/>
                    <a:p>
                      <a:pPr marL="0" marR="0" algn="ctr">
                        <a:lnSpc>
                          <a:spcPct val="115000"/>
                        </a:lnSpc>
                        <a:spcBef>
                          <a:spcPts val="0"/>
                        </a:spcBef>
                        <a:spcAft>
                          <a:spcPts val="0"/>
                        </a:spcAft>
                      </a:pPr>
                      <a:r>
                        <a:rPr lang="en-US" sz="1800" dirty="0">
                          <a:effectLst/>
                        </a:rPr>
                        <a:t>2019 CALGreen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rowSpan="2">
                  <a:txBody>
                    <a:bodyPr/>
                    <a:lstStyle/>
                    <a:p>
                      <a:pPr marL="0" marR="0" algn="ctr">
                        <a:lnSpc>
                          <a:spcPct val="115000"/>
                        </a:lnSpc>
                        <a:spcBef>
                          <a:spcPts val="0"/>
                        </a:spcBef>
                        <a:spcAft>
                          <a:spcPts val="0"/>
                        </a:spcAft>
                      </a:pPr>
                      <a:r>
                        <a:rPr lang="en-US" sz="1800" dirty="0">
                          <a:effectLst/>
                        </a:rPr>
                        <a:t>PCE/SVCE Proposed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extLst>
                  <a:ext uri="{0D108BD9-81ED-4DB2-BD59-A6C34878D82A}">
                    <a16:rowId xmlns:a16="http://schemas.microsoft.com/office/drawing/2014/main" val="2107433766"/>
                  </a:ext>
                </a:extLst>
              </a:tr>
              <a:tr h="513133">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tc>
                <a:tc>
                  <a:txBody>
                    <a:bodyPr/>
                    <a:lstStyle/>
                    <a:p>
                      <a:pPr marL="0" marR="0" algn="ctr">
                        <a:lnSpc>
                          <a:spcPct val="115000"/>
                        </a:lnSpc>
                        <a:spcBef>
                          <a:spcPts val="0"/>
                        </a:spcBef>
                        <a:spcAft>
                          <a:spcPts val="0"/>
                        </a:spcAft>
                      </a:pPr>
                      <a:r>
                        <a:rPr lang="en-US" sz="1800">
                          <a:effectLst/>
                        </a:rPr>
                        <a:t>Mandatory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a:txBody>
                    <a:bodyPr/>
                    <a:lstStyle/>
                    <a:p>
                      <a:pPr marL="0" marR="0" algn="ctr">
                        <a:lnSpc>
                          <a:spcPct val="115000"/>
                        </a:lnSpc>
                        <a:spcBef>
                          <a:spcPts val="0"/>
                        </a:spcBef>
                        <a:spcAft>
                          <a:spcPts val="0"/>
                        </a:spcAft>
                      </a:pPr>
                      <a:r>
                        <a:rPr lang="en-US" sz="1800" dirty="0">
                          <a:effectLst/>
                        </a:rPr>
                        <a:t>Mandatory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vMerge="1">
                  <a:txBody>
                    <a:bodyPr/>
                    <a:lstStyle/>
                    <a:p>
                      <a:pPr marL="0" marR="0" algn="ctr">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422" marR="43422" marT="0" marB="0" anchor="ctr"/>
                </a:tc>
                <a:extLst>
                  <a:ext uri="{0D108BD9-81ED-4DB2-BD59-A6C34878D82A}">
                    <a16:rowId xmlns:a16="http://schemas.microsoft.com/office/drawing/2014/main" val="176424151"/>
                  </a:ext>
                </a:extLst>
              </a:tr>
              <a:tr h="4694731">
                <a:tc>
                  <a:txBody>
                    <a:bodyPr/>
                    <a:lstStyle/>
                    <a:p>
                      <a:pPr marL="0" marR="0">
                        <a:lnSpc>
                          <a:spcPct val="115000"/>
                        </a:lnSpc>
                        <a:spcBef>
                          <a:spcPts val="0"/>
                        </a:spcBef>
                        <a:spcAft>
                          <a:spcPts val="0"/>
                        </a:spcAft>
                      </a:pPr>
                      <a:r>
                        <a:rPr lang="en-US" sz="1800" dirty="0">
                          <a:effectLst/>
                        </a:rPr>
                        <a:t>Multi-Family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a:txBody>
                    <a:bodyPr/>
                    <a:lstStyle/>
                    <a:p>
                      <a:pPr marL="0" marR="0" algn="l">
                        <a:lnSpc>
                          <a:spcPct val="115000"/>
                        </a:lnSpc>
                        <a:spcBef>
                          <a:spcPts val="0"/>
                        </a:spcBef>
                        <a:spcAft>
                          <a:spcPts val="0"/>
                        </a:spcAft>
                      </a:pPr>
                      <a:endParaRPr lang="en-US" sz="1800" dirty="0">
                        <a:effectLst/>
                      </a:endParaRPr>
                    </a:p>
                    <a:p>
                      <a:pPr marL="0" marR="0" algn="l">
                        <a:lnSpc>
                          <a:spcPct val="115000"/>
                        </a:lnSpc>
                        <a:spcBef>
                          <a:spcPts val="0"/>
                        </a:spcBef>
                        <a:spcAft>
                          <a:spcPts val="0"/>
                        </a:spcAft>
                      </a:pPr>
                      <a:endParaRPr lang="en-US" sz="1800" dirty="0">
                        <a:effectLst/>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a:txBody>
                    <a:bodyPr/>
                    <a:lstStyle/>
                    <a:p>
                      <a:pPr marL="0" marR="0" algn="l">
                        <a:lnSpc>
                          <a:spcPct val="115000"/>
                        </a:lnSpc>
                        <a:spcBef>
                          <a:spcPts val="0"/>
                        </a:spcBef>
                        <a:spcAft>
                          <a:spcPts val="0"/>
                        </a:spcAft>
                      </a:pPr>
                      <a:endParaRPr lang="en-US" sz="1800" dirty="0">
                        <a:effectLst/>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a:txBody>
                    <a:bodyPr/>
                    <a:lstStyle/>
                    <a:p>
                      <a:pPr marL="0" marR="0" indent="0" algn="l">
                        <a:lnSpc>
                          <a:spcPct val="115000"/>
                        </a:lnSpc>
                        <a:spcBef>
                          <a:spcPts val="0"/>
                        </a:spcBef>
                        <a:spcAft>
                          <a:spcPts val="0"/>
                        </a:spcAft>
                        <a:buFont typeface="Arial" panose="020B0604020202020204" pitchFamily="34" charset="0"/>
                        <a:buNone/>
                      </a:pPr>
                      <a:endParaRPr lang="en-US" sz="1800" dirty="0">
                        <a:effectLst/>
                      </a:endParaRPr>
                    </a:p>
                    <a:p>
                      <a:pPr marL="457200" marR="0" lvl="1" indent="0" algn="l">
                        <a:lnSpc>
                          <a:spcPct val="115000"/>
                        </a:lnSpc>
                        <a:spcBef>
                          <a:spcPts val="0"/>
                        </a:spcBef>
                        <a:spcAft>
                          <a:spcPts val="0"/>
                        </a:spcAft>
                        <a:buFont typeface="Arial" panose="020B0604020202020204" pitchFamily="34" charset="0"/>
                        <a:buNone/>
                      </a:pPr>
                      <a:endParaRPr lang="en-US" sz="1800" dirty="0">
                        <a:effectLst/>
                      </a:endParaRPr>
                    </a:p>
                    <a:p>
                      <a:pPr marL="628650" marR="0" lvl="1" indent="-171450" algn="l">
                        <a:lnSpc>
                          <a:spcPct val="115000"/>
                        </a:lnSpc>
                        <a:spcBef>
                          <a:spcPts val="0"/>
                        </a:spcBef>
                        <a:spcAft>
                          <a:spcPts val="0"/>
                        </a:spcAft>
                        <a:buFont typeface="Arial" panose="020B0604020202020204" pitchFamily="34" charset="0"/>
                        <a:buChar char="•"/>
                      </a:pPr>
                      <a:endParaRPr lang="en-US" sz="1800" dirty="0">
                        <a:effectLst/>
                      </a:endParaRPr>
                    </a:p>
                    <a:p>
                      <a:pPr marL="628650" marR="0" lvl="1" indent="-171450" algn="l">
                        <a:lnSpc>
                          <a:spcPct val="115000"/>
                        </a:lnSpc>
                        <a:spcBef>
                          <a:spcPts val="0"/>
                        </a:spcBef>
                        <a:spcAft>
                          <a:spcPts val="0"/>
                        </a:spcAft>
                        <a:buFont typeface="Arial" panose="020B0604020202020204" pitchFamily="34" charset="0"/>
                        <a:buChar char="•"/>
                      </a:pPr>
                      <a:endParaRPr lang="en-US" sz="1800" dirty="0">
                        <a:effectLst/>
                      </a:endParaRPr>
                    </a:p>
                    <a:p>
                      <a:pPr marL="628650" marR="0" lvl="1" indent="-171450" algn="l">
                        <a:lnSpc>
                          <a:spcPct val="115000"/>
                        </a:lnSpc>
                        <a:spcBef>
                          <a:spcPts val="0"/>
                        </a:spcBef>
                        <a:spcAft>
                          <a:spcPts val="0"/>
                        </a:spcAft>
                        <a:buFont typeface="Arial" panose="020B0604020202020204" pitchFamily="34" charset="0"/>
                        <a:buChar char="•"/>
                      </a:pPr>
                      <a:endParaRPr lang="en-US" sz="1800" dirty="0">
                        <a:effectLst/>
                      </a:endParaRPr>
                    </a:p>
                    <a:p>
                      <a:pPr marL="628650" marR="0" lvl="1" indent="-171450" algn="l">
                        <a:lnSpc>
                          <a:spcPct val="115000"/>
                        </a:lnSpc>
                        <a:spcBef>
                          <a:spcPts val="0"/>
                        </a:spcBef>
                        <a:spcAft>
                          <a:spcPts val="0"/>
                        </a:spcAft>
                        <a:buFont typeface="Arial" panose="020B0604020202020204" pitchFamily="34" charset="0"/>
                        <a:buChar char="•"/>
                      </a:pPr>
                      <a:endParaRPr lang="en-US" sz="1800" dirty="0">
                        <a:effectLst/>
                      </a:endParaRPr>
                    </a:p>
                    <a:p>
                      <a:pPr marL="628650" marR="0" lvl="1" indent="-171450" algn="l">
                        <a:lnSpc>
                          <a:spcPct val="115000"/>
                        </a:lnSpc>
                        <a:spcBef>
                          <a:spcPts val="0"/>
                        </a:spcBef>
                        <a:spcAft>
                          <a:spcPts val="0"/>
                        </a:spcAft>
                        <a:buFont typeface="Arial" panose="020B0604020202020204" pitchFamily="34" charset="0"/>
                        <a:buChar char="•"/>
                      </a:pPr>
                      <a:endParaRPr lang="en-US" sz="1800" dirty="0">
                        <a:effectLst/>
                      </a:endParaRPr>
                    </a:p>
                  </a:txBody>
                  <a:tcPr marL="32567" marR="32567" marT="0" marB="0" anchor="ctr"/>
                </a:tc>
                <a:extLst>
                  <a:ext uri="{0D108BD9-81ED-4DB2-BD59-A6C34878D82A}">
                    <a16:rowId xmlns:a16="http://schemas.microsoft.com/office/drawing/2014/main" val="1201799484"/>
                  </a:ext>
                </a:extLst>
              </a:tr>
            </a:tbl>
          </a:graphicData>
        </a:graphic>
      </p:graphicFrame>
      <p:graphicFrame>
        <p:nvGraphicFramePr>
          <p:cNvPr id="5" name="Chart 4">
            <a:extLst>
              <a:ext uri="{FF2B5EF4-FFF2-40B4-BE49-F238E27FC236}">
                <a16:creationId xmlns:a16="http://schemas.microsoft.com/office/drawing/2014/main" id="{4F24BA4F-C066-470A-BEC6-9BADC9E72557}"/>
              </a:ext>
            </a:extLst>
          </p:cNvPr>
          <p:cNvGraphicFramePr>
            <a:graphicFrameLocks/>
          </p:cNvGraphicFramePr>
          <p:nvPr/>
        </p:nvGraphicFramePr>
        <p:xfrm>
          <a:off x="2357206" y="2403815"/>
          <a:ext cx="2271656" cy="15625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44DA40F-C43F-44A1-A9C7-A1CC5C208ABC}"/>
              </a:ext>
            </a:extLst>
          </p:cNvPr>
          <p:cNvGraphicFramePr>
            <a:graphicFrameLocks/>
          </p:cNvGraphicFramePr>
          <p:nvPr/>
        </p:nvGraphicFramePr>
        <p:xfrm>
          <a:off x="4062293" y="2403814"/>
          <a:ext cx="2780852" cy="1562547"/>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A2347871-0FC7-49C8-B5CD-47395EA3C573}"/>
              </a:ext>
            </a:extLst>
          </p:cNvPr>
          <p:cNvPicPr>
            <a:picLocks noChangeAspect="1"/>
          </p:cNvPicPr>
          <p:nvPr/>
        </p:nvPicPr>
        <p:blipFill>
          <a:blip r:embed="rId5" cstate="print">
            <a:clrChange>
              <a:clrFrom>
                <a:srgbClr val="FEFEFE"/>
              </a:clrFrom>
              <a:clrTo>
                <a:srgbClr val="FEFEFE">
                  <a:alpha val="0"/>
                </a:srgbClr>
              </a:clrTo>
            </a:clrChange>
          </a:blip>
          <a:stretch>
            <a:fillRect/>
          </a:stretch>
        </p:blipFill>
        <p:spPr>
          <a:xfrm>
            <a:off x="3715488" y="3940259"/>
            <a:ext cx="1891940" cy="854914"/>
          </a:xfrm>
          <a:prstGeom prst="rect">
            <a:avLst/>
          </a:prstGeom>
        </p:spPr>
      </p:pic>
      <p:graphicFrame>
        <p:nvGraphicFramePr>
          <p:cNvPr id="9" name="Chart 8">
            <a:extLst>
              <a:ext uri="{FF2B5EF4-FFF2-40B4-BE49-F238E27FC236}">
                <a16:creationId xmlns:a16="http://schemas.microsoft.com/office/drawing/2014/main" id="{4F24BA4F-C066-470A-BEC6-9BADC9E72557}"/>
              </a:ext>
            </a:extLst>
          </p:cNvPr>
          <p:cNvGraphicFramePr>
            <a:graphicFrameLocks/>
          </p:cNvGraphicFramePr>
          <p:nvPr/>
        </p:nvGraphicFramePr>
        <p:xfrm>
          <a:off x="7967697" y="2454114"/>
          <a:ext cx="4572000" cy="1562548"/>
        </p:xfrm>
        <a:graphic>
          <a:graphicData uri="http://schemas.openxmlformats.org/drawingml/2006/chart">
            <c:chart xmlns:c="http://schemas.openxmlformats.org/drawingml/2006/chart" xmlns:r="http://schemas.openxmlformats.org/officeDocument/2006/relationships" r:id="rId6"/>
          </a:graphicData>
        </a:graphic>
      </p:graphicFrame>
      <p:pic>
        <p:nvPicPr>
          <p:cNvPr id="11" name="Picture 10">
            <a:extLst>
              <a:ext uri="{FF2B5EF4-FFF2-40B4-BE49-F238E27FC236}">
                <a16:creationId xmlns:a16="http://schemas.microsoft.com/office/drawing/2014/main" id="{462210F6-B007-42F6-B44E-9EB434B28031}"/>
              </a:ext>
            </a:extLst>
          </p:cNvPr>
          <p:cNvPicPr>
            <a:picLocks noChangeAspect="1"/>
          </p:cNvPicPr>
          <p:nvPr/>
        </p:nvPicPr>
        <p:blipFill>
          <a:blip r:embed="rId7" cstate="print"/>
          <a:stretch>
            <a:fillRect/>
          </a:stretch>
        </p:blipFill>
        <p:spPr>
          <a:xfrm>
            <a:off x="11194611" y="3496868"/>
            <a:ext cx="592106" cy="592106"/>
          </a:xfrm>
          <a:prstGeom prst="rect">
            <a:avLst/>
          </a:prstGeom>
        </p:spPr>
      </p:pic>
      <p:pic>
        <p:nvPicPr>
          <p:cNvPr id="12" name="Picture 2" descr="50A Industrial Receptacle, Black; Tamper Resistant: No">
            <a:extLst>
              <a:ext uri="{FF2B5EF4-FFF2-40B4-BE49-F238E27FC236}">
                <a16:creationId xmlns:a16="http://schemas.microsoft.com/office/drawing/2014/main" id="{69449173-0F8C-44CD-86C7-4780CB400B5A}"/>
              </a:ext>
            </a:extLst>
          </p:cNvPr>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639601" y="2267961"/>
            <a:ext cx="822979" cy="82297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FB48F156-4F69-478F-9F5E-91FF20EBFD71}"/>
              </a:ext>
            </a:extLst>
          </p:cNvPr>
          <p:cNvCxnSpPr>
            <a:cxnSpLocks/>
          </p:cNvCxnSpPr>
          <p:nvPr/>
        </p:nvCxnSpPr>
        <p:spPr>
          <a:xfrm flipH="1" flipV="1">
            <a:off x="10562346" y="3626155"/>
            <a:ext cx="531840" cy="10305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E1257DA-055C-452A-B0A1-777E8501EDEB}"/>
              </a:ext>
            </a:extLst>
          </p:cNvPr>
          <p:cNvSpPr txBox="1"/>
          <p:nvPr/>
        </p:nvSpPr>
        <p:spPr>
          <a:xfrm>
            <a:off x="3743116" y="2267961"/>
            <a:ext cx="555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79989"/>
                </a:solidFill>
                <a:effectLst/>
                <a:uLnTx/>
                <a:uFillTx/>
                <a:latin typeface="Calibri"/>
                <a:ea typeface="+mn-ea"/>
                <a:cs typeface="+mn-cs"/>
              </a:rPr>
              <a:t>3%</a:t>
            </a:r>
          </a:p>
        </p:txBody>
      </p:sp>
      <p:sp>
        <p:nvSpPr>
          <p:cNvPr id="18" name="TextBox 17">
            <a:extLst>
              <a:ext uri="{FF2B5EF4-FFF2-40B4-BE49-F238E27FC236}">
                <a16:creationId xmlns:a16="http://schemas.microsoft.com/office/drawing/2014/main" id="{092B929E-6FD6-45A8-A089-5B29596FF0E6}"/>
              </a:ext>
            </a:extLst>
          </p:cNvPr>
          <p:cNvSpPr txBox="1"/>
          <p:nvPr/>
        </p:nvSpPr>
        <p:spPr>
          <a:xfrm>
            <a:off x="5683974" y="2273119"/>
            <a:ext cx="5782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79989"/>
                </a:solidFill>
                <a:effectLst/>
                <a:uLnTx/>
                <a:uFillTx/>
                <a:latin typeface="Calibri"/>
                <a:ea typeface="+mn-ea"/>
                <a:cs typeface="+mn-cs"/>
              </a:rPr>
              <a:t>10%</a:t>
            </a:r>
          </a:p>
        </p:txBody>
      </p:sp>
      <p:sp>
        <p:nvSpPr>
          <p:cNvPr id="20" name="TextBox 19">
            <a:extLst>
              <a:ext uri="{FF2B5EF4-FFF2-40B4-BE49-F238E27FC236}">
                <a16:creationId xmlns:a16="http://schemas.microsoft.com/office/drawing/2014/main" id="{9BCE7A09-AE82-40DE-AF6F-69C5DF4F069B}"/>
              </a:ext>
            </a:extLst>
          </p:cNvPr>
          <p:cNvSpPr txBox="1"/>
          <p:nvPr/>
        </p:nvSpPr>
        <p:spPr>
          <a:xfrm>
            <a:off x="9695626" y="2808854"/>
            <a:ext cx="5782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25%</a:t>
            </a:r>
          </a:p>
        </p:txBody>
      </p:sp>
      <p:sp>
        <p:nvSpPr>
          <p:cNvPr id="21" name="TextBox 20">
            <a:extLst>
              <a:ext uri="{FF2B5EF4-FFF2-40B4-BE49-F238E27FC236}">
                <a16:creationId xmlns:a16="http://schemas.microsoft.com/office/drawing/2014/main" id="{5BE9E238-D1DE-4740-B936-2D9FEAE57D39}"/>
              </a:ext>
            </a:extLst>
          </p:cNvPr>
          <p:cNvSpPr txBox="1"/>
          <p:nvPr/>
        </p:nvSpPr>
        <p:spPr>
          <a:xfrm>
            <a:off x="10273240" y="3179906"/>
            <a:ext cx="5782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75%</a:t>
            </a:r>
          </a:p>
        </p:txBody>
      </p:sp>
      <p:sp>
        <p:nvSpPr>
          <p:cNvPr id="24" name="TextBox 23">
            <a:extLst>
              <a:ext uri="{FF2B5EF4-FFF2-40B4-BE49-F238E27FC236}">
                <a16:creationId xmlns:a16="http://schemas.microsoft.com/office/drawing/2014/main" id="{C4DF3C48-33A1-4D8B-8FCA-C58B9C3F5B84}"/>
              </a:ext>
            </a:extLst>
          </p:cNvPr>
          <p:cNvSpPr txBox="1"/>
          <p:nvPr/>
        </p:nvSpPr>
        <p:spPr>
          <a:xfrm>
            <a:off x="7241129" y="3923614"/>
            <a:ext cx="1520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Calibri"/>
                <a:ea typeface="+mn-ea"/>
                <a:cs typeface="+mn-cs"/>
              </a:rPr>
              <a:t>≤20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Calibri"/>
                <a:ea typeface="+mn-ea"/>
                <a:cs typeface="+mn-cs"/>
              </a:rPr>
              <a:t>dwelling units</a:t>
            </a:r>
          </a:p>
        </p:txBody>
      </p:sp>
      <p:sp>
        <p:nvSpPr>
          <p:cNvPr id="25" name="TextBox 24">
            <a:extLst>
              <a:ext uri="{FF2B5EF4-FFF2-40B4-BE49-F238E27FC236}">
                <a16:creationId xmlns:a16="http://schemas.microsoft.com/office/drawing/2014/main" id="{9C96AFC9-5A69-442D-928C-7BC75935689D}"/>
              </a:ext>
            </a:extLst>
          </p:cNvPr>
          <p:cNvSpPr txBox="1"/>
          <p:nvPr/>
        </p:nvSpPr>
        <p:spPr>
          <a:xfrm>
            <a:off x="9566166" y="3936916"/>
            <a:ext cx="1520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Calibri"/>
                <a:ea typeface="+mn-ea"/>
                <a:cs typeface="+mn-cs"/>
              </a:rPr>
              <a:t>&gt;20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Calibri"/>
                <a:ea typeface="+mn-ea"/>
                <a:cs typeface="+mn-cs"/>
              </a:rPr>
              <a:t>dwelling units</a:t>
            </a:r>
          </a:p>
        </p:txBody>
      </p:sp>
      <p:cxnSp>
        <p:nvCxnSpPr>
          <p:cNvPr id="34" name="Straight Connector 33">
            <a:extLst>
              <a:ext uri="{FF2B5EF4-FFF2-40B4-BE49-F238E27FC236}">
                <a16:creationId xmlns:a16="http://schemas.microsoft.com/office/drawing/2014/main" id="{B83FAAAD-377F-4210-BBC8-BB73DD13DDFF}"/>
              </a:ext>
            </a:extLst>
          </p:cNvPr>
          <p:cNvCxnSpPr>
            <a:cxnSpLocks/>
          </p:cNvCxnSpPr>
          <p:nvPr/>
        </p:nvCxnSpPr>
        <p:spPr>
          <a:xfrm>
            <a:off x="9428432" y="2589710"/>
            <a:ext cx="556300" cy="16108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1DBF2701-DDB5-47B8-B09D-3A89781B0A37}"/>
              </a:ext>
            </a:extLst>
          </p:cNvPr>
          <p:cNvSpPr/>
          <p:nvPr/>
        </p:nvSpPr>
        <p:spPr>
          <a:xfrm>
            <a:off x="7324738" y="2537943"/>
            <a:ext cx="1223494" cy="1229619"/>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8C196E74-46D0-4070-BC81-5F694BF092B0}"/>
              </a:ext>
            </a:extLst>
          </p:cNvPr>
          <p:cNvSpPr txBox="1"/>
          <p:nvPr/>
        </p:nvSpPr>
        <p:spPr>
          <a:xfrm>
            <a:off x="7583890" y="2955141"/>
            <a:ext cx="11514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100%</a:t>
            </a:r>
          </a:p>
        </p:txBody>
      </p:sp>
      <p:cxnSp>
        <p:nvCxnSpPr>
          <p:cNvPr id="4" name="Straight Connector 3">
            <a:extLst>
              <a:ext uri="{FF2B5EF4-FFF2-40B4-BE49-F238E27FC236}">
                <a16:creationId xmlns:a16="http://schemas.microsoft.com/office/drawing/2014/main" id="{51ACD6CF-74F1-4D1B-A902-488A114C304D}"/>
              </a:ext>
            </a:extLst>
          </p:cNvPr>
          <p:cNvCxnSpPr>
            <a:cxnSpLocks/>
          </p:cNvCxnSpPr>
          <p:nvPr/>
        </p:nvCxnSpPr>
        <p:spPr>
          <a:xfrm flipH="1">
            <a:off x="8235407" y="2618755"/>
            <a:ext cx="429348" cy="10299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FC5DAB9-FC48-B848-980F-700D6A351DA5}"/>
              </a:ext>
            </a:extLst>
          </p:cNvPr>
          <p:cNvSpPr/>
          <p:nvPr/>
        </p:nvSpPr>
        <p:spPr>
          <a:xfrm>
            <a:off x="9786573" y="155038"/>
            <a:ext cx="1210290" cy="877133"/>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4C54B9AA-C89A-B244-8457-F4B8DEFF7246}"/>
              </a:ext>
            </a:extLst>
          </p:cNvPr>
          <p:cNvSpPr/>
          <p:nvPr/>
        </p:nvSpPr>
        <p:spPr>
          <a:xfrm>
            <a:off x="9722208" y="264331"/>
            <a:ext cx="1390883"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4655"/>
                </a:solidFill>
                <a:effectLst>
                  <a:innerShdw blurRad="63500" dist="50800" dir="16200000">
                    <a:prstClr val="black">
                      <a:alpha val="50000"/>
                    </a:prstClr>
                  </a:innerShdw>
                </a:effectLst>
                <a:uLnTx/>
                <a:uFillTx/>
                <a:latin typeface="Calibri" panose="020F0502020204030204" pitchFamily="34" charset="0"/>
                <a:ea typeface="+mn-ea"/>
                <a:cs typeface="Times New Roman" panose="02020603050405020304" pitchFamily="18" charset="0"/>
              </a:rPr>
              <a:t>ELECTRIC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4655"/>
                </a:solidFill>
                <a:effectLst>
                  <a:innerShdw blurRad="63500" dist="50800" dir="16200000">
                    <a:prstClr val="black">
                      <a:alpha val="50000"/>
                    </a:prstClr>
                  </a:innerShdw>
                </a:effectLst>
                <a:uLnTx/>
                <a:uFillTx/>
                <a:latin typeface="Calibri" panose="020F0502020204030204" pitchFamily="34" charset="0"/>
                <a:ea typeface="+mn-ea"/>
                <a:cs typeface="Times New Roman" panose="02020603050405020304" pitchFamily="18" charset="0"/>
              </a:rPr>
              <a:t>VEHICLE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4655"/>
                </a:solidFill>
                <a:effectLst>
                  <a:innerShdw blurRad="63500" dist="50800" dir="16200000">
                    <a:prstClr val="black">
                      <a:alpha val="50000"/>
                    </a:prstClr>
                  </a:innerShdw>
                </a:effectLst>
                <a:uLnTx/>
                <a:uFillTx/>
                <a:latin typeface="Calibri" panose="020F0502020204030204" pitchFamily="34" charset="0"/>
                <a:ea typeface="+mn-ea"/>
                <a:cs typeface="Times New Roman" panose="02020603050405020304" pitchFamily="18" charset="0"/>
              </a:rPr>
              <a:t>OUTLET</a:t>
            </a:r>
            <a:endParaRPr kumimoji="0" lang="en-GB" sz="1400" b="0" i="0" u="none" strike="noStrike" kern="1200" cap="none" spc="0" normalizeH="0" baseline="0" noProof="0" dirty="0">
              <a:ln>
                <a:noFill/>
              </a:ln>
              <a:solidFill>
                <a:srgbClr val="444655"/>
              </a:solidFill>
              <a:effectLst>
                <a:innerShdw blurRad="63500" dist="50800" dir="16200000">
                  <a:prstClr val="black">
                    <a:alpha val="50000"/>
                  </a:prstClr>
                </a:innerShdw>
              </a:effectLst>
              <a:uLnTx/>
              <a:uFillTx/>
              <a:latin typeface="Calibri"/>
              <a:ea typeface="+mn-ea"/>
              <a:cs typeface="+mn-cs"/>
            </a:endParaRPr>
          </a:p>
        </p:txBody>
      </p:sp>
      <p:sp>
        <p:nvSpPr>
          <p:cNvPr id="2" name="Rectangle 1">
            <a:extLst>
              <a:ext uri="{FF2B5EF4-FFF2-40B4-BE49-F238E27FC236}">
                <a16:creationId xmlns:a16="http://schemas.microsoft.com/office/drawing/2014/main" id="{B5BBB628-FCAA-455B-94A5-3D7BF7F4C176}"/>
              </a:ext>
            </a:extLst>
          </p:cNvPr>
          <p:cNvSpPr/>
          <p:nvPr/>
        </p:nvSpPr>
        <p:spPr>
          <a:xfrm>
            <a:off x="2432607" y="4938861"/>
            <a:ext cx="2127545" cy="134780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sym typeface="Symbol" panose="05050102010706020507" pitchFamily="18" charset="2"/>
              </a:rPr>
              <a:t>3</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Level 2 EV Capable for buildings with ≥17 units</a:t>
            </a:r>
          </a:p>
        </p:txBody>
      </p:sp>
      <p:sp>
        <p:nvSpPr>
          <p:cNvPr id="7" name="Rectangle 6">
            <a:extLst>
              <a:ext uri="{FF2B5EF4-FFF2-40B4-BE49-F238E27FC236}">
                <a16:creationId xmlns:a16="http://schemas.microsoft.com/office/drawing/2014/main" id="{7E5FC37C-2ABF-47FB-9EB2-EFC95F6888E0}"/>
              </a:ext>
            </a:extLst>
          </p:cNvPr>
          <p:cNvSpPr/>
          <p:nvPr/>
        </p:nvSpPr>
        <p:spPr>
          <a:xfrm>
            <a:off x="4711773" y="4938861"/>
            <a:ext cx="1466631" cy="71070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10% </a:t>
            </a:r>
            <a:r>
              <a:rPr kumimoji="0" lang="en-US" sz="1800" b="0" i="0" u="none" strike="noStrike" kern="1200" cap="none" spc="0" normalizeH="0" baseline="0" noProof="0" dirty="0">
                <a:ln>
                  <a:noFill/>
                </a:ln>
                <a:solidFill>
                  <a:prstClr val="black"/>
                </a:solidFill>
                <a:effectLst/>
                <a:uLnTx/>
                <a:uFillTx/>
                <a:latin typeface="Calibri"/>
                <a:ea typeface="+mn-ea"/>
                <a:cs typeface="+mn-cs"/>
              </a:rPr>
              <a:t>Level 2 EV Capable</a:t>
            </a:r>
          </a:p>
        </p:txBody>
      </p:sp>
      <p:sp>
        <p:nvSpPr>
          <p:cNvPr id="15" name="Rectangle 14">
            <a:extLst>
              <a:ext uri="{FF2B5EF4-FFF2-40B4-BE49-F238E27FC236}">
                <a16:creationId xmlns:a16="http://schemas.microsoft.com/office/drawing/2014/main" id="{B1172E4F-8E27-45EA-96EF-5D6018AA1AA1}"/>
              </a:ext>
            </a:extLst>
          </p:cNvPr>
          <p:cNvSpPr/>
          <p:nvPr/>
        </p:nvSpPr>
        <p:spPr>
          <a:xfrm>
            <a:off x="6580434" y="4887445"/>
            <a:ext cx="5695995" cy="166635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 units: One Level 2 EV Ready </a:t>
            </a:r>
            <a:r>
              <a:rPr kumimoji="0" lang="en-US" sz="1800" b="1" i="0" u="none" strike="noStrike" kern="1200" cap="none" spc="0" normalizeH="0" baseline="0" noProof="0" dirty="0">
                <a:ln>
                  <a:noFill/>
                </a:ln>
                <a:solidFill>
                  <a:prstClr val="black"/>
                </a:solidFill>
                <a:effectLst/>
                <a:uLnTx/>
                <a:uFillTx/>
                <a:latin typeface="Calibri"/>
                <a:ea typeface="+mn-ea"/>
                <a:cs typeface="+mn-cs"/>
              </a:rPr>
              <a:t>per dwelling</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&gt;20 units: Of all dwelling units,</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25%</a:t>
            </a:r>
            <a:r>
              <a:rPr kumimoji="0" lang="en-US" sz="1800" b="0" i="0" u="none" strike="noStrike" kern="1200" cap="none" spc="0" normalizeH="0" baseline="0" noProof="0" dirty="0">
                <a:ln>
                  <a:noFill/>
                </a:ln>
                <a:solidFill>
                  <a:prstClr val="black"/>
                </a:solidFill>
                <a:effectLst/>
                <a:uLnTx/>
                <a:uFillTx/>
                <a:latin typeface="Calibri"/>
                <a:ea typeface="+mn-ea"/>
                <a:cs typeface="+mn-cs"/>
              </a:rPr>
              <a:t> Level 2 EV Ready (10% in affordable housing)</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75%</a:t>
            </a:r>
            <a:r>
              <a:rPr kumimoji="0" lang="en-US" sz="1800" b="0" i="0" u="none" strike="noStrike" kern="1200" cap="none" spc="0" normalizeH="0" baseline="0" noProof="0" dirty="0">
                <a:ln>
                  <a:noFill/>
                </a:ln>
                <a:solidFill>
                  <a:prstClr val="black"/>
                </a:solidFill>
                <a:effectLst/>
                <a:uLnTx/>
                <a:uFillTx/>
                <a:latin typeface="Calibri"/>
                <a:ea typeface="+mn-ea"/>
                <a:cs typeface="+mn-cs"/>
              </a:rPr>
              <a:t> are Level 1 EV Ready  (90% in affordable housing)</a:t>
            </a:r>
          </a:p>
          <a:p>
            <a:pPr marR="0" lvl="0" algn="l" defTabSz="914400" rtl="0" eaLnBrk="1" fontAlgn="auto" latinLnBrk="0" hangingPunct="1">
              <a:lnSpc>
                <a:spcPct val="115000"/>
              </a:lnSpc>
              <a:spcBef>
                <a:spcPts val="0"/>
              </a:spcBef>
              <a:spcAft>
                <a:spcPts val="0"/>
              </a:spcAft>
              <a:buClrTx/>
              <a:buSzTx/>
              <a:tabLst/>
              <a:defRPr/>
            </a:pPr>
            <a:r>
              <a:rPr lang="en-US" i="1" dirty="0">
                <a:solidFill>
                  <a:prstClr val="black"/>
                </a:solidFill>
                <a:latin typeface="Calibri"/>
              </a:rPr>
              <a:t>Allow load-sharing</a:t>
            </a: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137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3310" y="334948"/>
            <a:ext cx="10530940" cy="892552"/>
          </a:xfrm>
          <a:prstGeom prst="rect">
            <a:avLst/>
          </a:prstGeom>
          <a:noFill/>
        </p:spPr>
        <p:txBody>
          <a:bodyPr wrap="square" rtlCol="0">
            <a:spAutoFit/>
          </a:bodyPr>
          <a:lstStyle/>
          <a:p>
            <a:pPr lvl="0">
              <a:defRPr/>
            </a:pPr>
            <a:r>
              <a:rPr lang="en-US" sz="2600" b="1" dirty="0">
                <a:solidFill>
                  <a:srgbClr val="279989"/>
                </a:solidFill>
                <a:latin typeface="Verdana" panose="020B0604030504040204" pitchFamily="34" charset="0"/>
                <a:ea typeface="Verdana" panose="020B0604030504040204" pitchFamily="34" charset="0"/>
                <a:cs typeface="Verdana" panose="020B0604030504040204" pitchFamily="34" charset="0"/>
              </a:rPr>
              <a:t>Electric Vehicles - </a:t>
            </a:r>
            <a:r>
              <a:rPr kumimoji="0" lang="en-US" sz="2600" b="1" i="0" u="none" strike="noStrike" kern="1200" cap="none" spc="0" normalizeH="0" baseline="0" noProof="0" dirty="0">
                <a:ln>
                  <a:noFill/>
                </a:ln>
                <a:solidFill>
                  <a:srgbClr val="279989"/>
                </a:solidFill>
                <a:effectLst/>
                <a:uLnTx/>
                <a:uFillTx/>
                <a:latin typeface="Verdana" panose="020B0604030504040204" pitchFamily="34" charset="0"/>
                <a:ea typeface="Verdana" panose="020B0604030504040204" pitchFamily="34" charset="0"/>
                <a:cs typeface="Verdana" panose="020B0604030504040204" pitchFamily="34" charset="0"/>
              </a:rPr>
              <a:t>Non-Residential, Office &amp; Commercial</a:t>
            </a:r>
          </a:p>
        </p:txBody>
      </p:sp>
      <p:sp>
        <p:nvSpPr>
          <p:cNvPr id="2" name="TextBox 1">
            <a:extLst>
              <a:ext uri="{FF2B5EF4-FFF2-40B4-BE49-F238E27FC236}">
                <a16:creationId xmlns:a16="http://schemas.microsoft.com/office/drawing/2014/main" id="{894D32E7-C7D7-44B1-AC92-7155695470D7}"/>
              </a:ext>
            </a:extLst>
          </p:cNvPr>
          <p:cNvSpPr txBox="1"/>
          <p:nvPr/>
        </p:nvSpPr>
        <p:spPr>
          <a:xfrm>
            <a:off x="7116417" y="217234"/>
            <a:ext cx="4306957"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3" name="Table 12">
            <a:extLst>
              <a:ext uri="{FF2B5EF4-FFF2-40B4-BE49-F238E27FC236}">
                <a16:creationId xmlns:a16="http://schemas.microsoft.com/office/drawing/2014/main" id="{3FEDD12B-027B-4728-9BFD-69238FE32DCC}"/>
              </a:ext>
            </a:extLst>
          </p:cNvPr>
          <p:cNvGraphicFramePr>
            <a:graphicFrameLocks noGrp="1"/>
          </p:cNvGraphicFramePr>
          <p:nvPr/>
        </p:nvGraphicFramePr>
        <p:xfrm>
          <a:off x="0" y="1276788"/>
          <a:ext cx="12192002" cy="5646407"/>
        </p:xfrm>
        <a:graphic>
          <a:graphicData uri="http://schemas.openxmlformats.org/drawingml/2006/table">
            <a:tbl>
              <a:tblPr firstRow="1" firstCol="1" bandRow="1">
                <a:tableStyleId>{5C22544A-7EE6-4342-B048-85BDC9FD1C3A}</a:tableStyleId>
              </a:tblPr>
              <a:tblGrid>
                <a:gridCol w="2227570">
                  <a:extLst>
                    <a:ext uri="{9D8B030D-6E8A-4147-A177-3AD203B41FA5}">
                      <a16:colId xmlns:a16="http://schemas.microsoft.com/office/drawing/2014/main" val="1961885408"/>
                    </a:ext>
                  </a:extLst>
                </a:gridCol>
                <a:gridCol w="1629206">
                  <a:extLst>
                    <a:ext uri="{9D8B030D-6E8A-4147-A177-3AD203B41FA5}">
                      <a16:colId xmlns:a16="http://schemas.microsoft.com/office/drawing/2014/main" val="1598221176"/>
                    </a:ext>
                  </a:extLst>
                </a:gridCol>
                <a:gridCol w="1738266">
                  <a:extLst>
                    <a:ext uri="{9D8B030D-6E8A-4147-A177-3AD203B41FA5}">
                      <a16:colId xmlns:a16="http://schemas.microsoft.com/office/drawing/2014/main" val="943595004"/>
                    </a:ext>
                  </a:extLst>
                </a:gridCol>
                <a:gridCol w="3298480">
                  <a:extLst>
                    <a:ext uri="{9D8B030D-6E8A-4147-A177-3AD203B41FA5}">
                      <a16:colId xmlns:a16="http://schemas.microsoft.com/office/drawing/2014/main" val="4059304272"/>
                    </a:ext>
                  </a:extLst>
                </a:gridCol>
                <a:gridCol w="3298480">
                  <a:extLst>
                    <a:ext uri="{9D8B030D-6E8A-4147-A177-3AD203B41FA5}">
                      <a16:colId xmlns:a16="http://schemas.microsoft.com/office/drawing/2014/main" val="1239169645"/>
                    </a:ext>
                  </a:extLst>
                </a:gridCol>
              </a:tblGrid>
              <a:tr h="545420">
                <a:tc>
                  <a:txBody>
                    <a:bodyPr/>
                    <a:lstStyle/>
                    <a:p>
                      <a:pPr marL="0" marR="0">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tc>
                <a:tc>
                  <a:txBody>
                    <a:bodyPr/>
                    <a:lstStyle/>
                    <a:p>
                      <a:pPr marL="0" marR="0" algn="ctr">
                        <a:lnSpc>
                          <a:spcPct val="115000"/>
                        </a:lnSpc>
                        <a:spcBef>
                          <a:spcPts val="0"/>
                        </a:spcBef>
                        <a:spcAft>
                          <a:spcPts val="0"/>
                        </a:spcAft>
                      </a:pPr>
                      <a:r>
                        <a:rPr lang="en-US" sz="1800" dirty="0">
                          <a:effectLst/>
                        </a:rPr>
                        <a:t>2016 CALGreen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a:txBody>
                    <a:bodyPr/>
                    <a:lstStyle/>
                    <a:p>
                      <a:pPr marL="0" marR="0" algn="ctr">
                        <a:lnSpc>
                          <a:spcPct val="115000"/>
                        </a:lnSpc>
                        <a:spcBef>
                          <a:spcPts val="0"/>
                        </a:spcBef>
                        <a:spcAft>
                          <a:spcPts val="0"/>
                        </a:spcAft>
                      </a:pPr>
                      <a:r>
                        <a:rPr lang="en-US" sz="1800" dirty="0">
                          <a:effectLst/>
                        </a:rPr>
                        <a:t>2019 CALGreen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rowSpan="2" gridSpan="2">
                  <a:txBody>
                    <a:bodyPr/>
                    <a:lstStyle/>
                    <a:p>
                      <a:pPr marL="0" marR="0" algn="ctr">
                        <a:lnSpc>
                          <a:spcPct val="115000"/>
                        </a:lnSpc>
                        <a:spcBef>
                          <a:spcPts val="0"/>
                        </a:spcBef>
                        <a:spcAft>
                          <a:spcPts val="0"/>
                        </a:spcAft>
                      </a:pPr>
                      <a:r>
                        <a:rPr lang="en-US" sz="1800" dirty="0">
                          <a:effectLst/>
                        </a:rPr>
                        <a:t>PCE/SVCE Proposed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rowSpan="2" hMerge="1">
                  <a:txBody>
                    <a:bodyPr/>
                    <a:lstStyle/>
                    <a:p>
                      <a:endParaRPr lang="en-GB"/>
                    </a:p>
                  </a:txBody>
                  <a:tcPr/>
                </a:tc>
                <a:extLst>
                  <a:ext uri="{0D108BD9-81ED-4DB2-BD59-A6C34878D82A}">
                    <a16:rowId xmlns:a16="http://schemas.microsoft.com/office/drawing/2014/main" val="2107433766"/>
                  </a:ext>
                </a:extLst>
              </a:tr>
              <a:tr h="545420">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tc>
                <a:tc>
                  <a:txBody>
                    <a:bodyPr/>
                    <a:lstStyle/>
                    <a:p>
                      <a:pPr marL="0" marR="0" algn="ctr">
                        <a:lnSpc>
                          <a:spcPct val="115000"/>
                        </a:lnSpc>
                        <a:spcBef>
                          <a:spcPts val="0"/>
                        </a:spcBef>
                        <a:spcAft>
                          <a:spcPts val="0"/>
                        </a:spcAft>
                      </a:pPr>
                      <a:r>
                        <a:rPr lang="en-US" sz="1800">
                          <a:effectLst/>
                        </a:rPr>
                        <a:t>Mandatory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a:txBody>
                    <a:bodyPr/>
                    <a:lstStyle/>
                    <a:p>
                      <a:pPr marL="0" marR="0" algn="ctr">
                        <a:lnSpc>
                          <a:spcPct val="115000"/>
                        </a:lnSpc>
                        <a:spcBef>
                          <a:spcPts val="0"/>
                        </a:spcBef>
                        <a:spcAft>
                          <a:spcPts val="0"/>
                        </a:spcAft>
                      </a:pPr>
                      <a:r>
                        <a:rPr lang="en-US" sz="1800" dirty="0">
                          <a:effectLst/>
                        </a:rPr>
                        <a:t>Mandatory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gridSpan="2" vMerge="1">
                  <a:txBody>
                    <a:bodyPr/>
                    <a:lstStyle/>
                    <a:p>
                      <a:pPr marL="0" marR="0" algn="ctr">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422" marR="43422" marT="0" marB="0" anchor="ctr"/>
                </a:tc>
                <a:tc hMerge="1" vMerge="1">
                  <a:txBody>
                    <a:bodyPr/>
                    <a:lstStyle/>
                    <a:p>
                      <a:endParaRPr lang="en-GB"/>
                    </a:p>
                  </a:txBody>
                  <a:tcPr/>
                </a:tc>
                <a:extLst>
                  <a:ext uri="{0D108BD9-81ED-4DB2-BD59-A6C34878D82A}">
                    <a16:rowId xmlns:a16="http://schemas.microsoft.com/office/drawing/2014/main" val="176424151"/>
                  </a:ext>
                </a:extLst>
              </a:tr>
              <a:tr h="4490371">
                <a:tc>
                  <a:txBody>
                    <a:bodyPr/>
                    <a:lstStyle/>
                    <a:p>
                      <a:pPr marL="0" marR="0">
                        <a:lnSpc>
                          <a:spcPct val="115000"/>
                        </a:lnSpc>
                        <a:spcBef>
                          <a:spcPts val="0"/>
                        </a:spcBef>
                        <a:spcAft>
                          <a:spcPts val="0"/>
                        </a:spcAft>
                      </a:pPr>
                      <a:r>
                        <a:rPr lang="en-US" sz="1800" dirty="0">
                          <a:effectLst/>
                        </a:rPr>
                        <a:t>Non-Residential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gridSpan="2">
                  <a:txBody>
                    <a:bodyPr/>
                    <a:lstStyle/>
                    <a:p>
                      <a:pPr marL="0" marR="0" algn="l">
                        <a:lnSpc>
                          <a:spcPct val="115000"/>
                        </a:lnSpc>
                        <a:spcBef>
                          <a:spcPts val="0"/>
                        </a:spcBef>
                        <a:spcAft>
                          <a:spcPts val="0"/>
                        </a:spcAft>
                      </a:pPr>
                      <a:endParaRPr lang="en-US" sz="1800" dirty="0">
                        <a:effectLst/>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hMerge="1">
                  <a:txBody>
                    <a:bodyPr/>
                    <a:lstStyle/>
                    <a:p>
                      <a:pPr marL="0" marR="0" algn="ctr">
                        <a:lnSpc>
                          <a:spcPct val="115000"/>
                        </a:lnSpc>
                        <a:spcBef>
                          <a:spcPts val="0"/>
                        </a:spcBef>
                        <a:spcAft>
                          <a:spcPts val="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a:txBody>
                    <a:bodyPr/>
                    <a:lstStyle/>
                    <a:p>
                      <a:pPr marL="0" marR="0" indent="0" algn="l">
                        <a:lnSpc>
                          <a:spcPct val="115000"/>
                        </a:lnSpc>
                        <a:spcBef>
                          <a:spcPts val="0"/>
                        </a:spcBef>
                        <a:spcAft>
                          <a:spcPts val="0"/>
                        </a:spcAft>
                        <a:buFont typeface="Arial" panose="020B0604020202020204" pitchFamily="34" charset="0"/>
                        <a:buNone/>
                      </a:pPr>
                      <a:endParaRPr lang="en-US" sz="1800" dirty="0">
                        <a:effectLst/>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endParaRPr>
                    </a:p>
                    <a:p>
                      <a:pPr marL="0" marR="0" indent="0" algn="l">
                        <a:lnSpc>
                          <a:spcPct val="115000"/>
                        </a:lnSpc>
                        <a:spcBef>
                          <a:spcPts val="0"/>
                        </a:spcBef>
                        <a:spcAft>
                          <a:spcPts val="0"/>
                        </a:spcAft>
                        <a:buFont typeface="Arial" panose="020B0604020202020204" pitchFamily="34" charset="0"/>
                        <a:buNone/>
                      </a:pPr>
                      <a:endParaRPr lang="en-US" sz="1800" b="0" dirty="0">
                        <a:effectLst/>
                      </a:endParaRPr>
                    </a:p>
                    <a:p>
                      <a:pPr marL="0" marR="0" indent="0" algn="l">
                        <a:lnSpc>
                          <a:spcPct val="115000"/>
                        </a:lnSpc>
                        <a:spcBef>
                          <a:spcPts val="0"/>
                        </a:spcBef>
                        <a:spcAft>
                          <a:spcPts val="0"/>
                        </a:spcAft>
                        <a:buFont typeface="Arial" panose="020B0604020202020204" pitchFamily="34" charset="0"/>
                        <a:buNone/>
                      </a:pPr>
                      <a:endParaRPr lang="en-US" sz="1800" b="0" dirty="0">
                        <a:effectLst/>
                      </a:endParaRPr>
                    </a:p>
                    <a:p>
                      <a:pPr marL="0" marR="0" indent="0" algn="l">
                        <a:lnSpc>
                          <a:spcPct val="115000"/>
                        </a:lnSpc>
                        <a:spcBef>
                          <a:spcPts val="0"/>
                        </a:spcBef>
                        <a:spcAft>
                          <a:spcPts val="0"/>
                        </a:spcAft>
                        <a:buFont typeface="Arial" panose="020B0604020202020204" pitchFamily="34" charset="0"/>
                        <a:buNone/>
                      </a:pPr>
                      <a:endParaRPr lang="en-US" sz="1800" b="0" dirty="0">
                        <a:effectLst/>
                      </a:endParaRPr>
                    </a:p>
                    <a:p>
                      <a:pPr marL="0" marR="0" indent="0" algn="l">
                        <a:lnSpc>
                          <a:spcPct val="115000"/>
                        </a:lnSpc>
                        <a:spcBef>
                          <a:spcPts val="0"/>
                        </a:spcBef>
                        <a:spcAft>
                          <a:spcPts val="0"/>
                        </a:spcAft>
                        <a:buFont typeface="Arial" panose="020B0604020202020204" pitchFamily="34" charset="0"/>
                        <a:buNone/>
                      </a:pPr>
                      <a:endParaRPr lang="en-US" sz="1800" dirty="0">
                        <a:effectLst/>
                      </a:endParaRPr>
                    </a:p>
                    <a:p>
                      <a:pPr marL="0" marR="0" indent="0" algn="l">
                        <a:lnSpc>
                          <a:spcPct val="115000"/>
                        </a:lnSpc>
                        <a:spcBef>
                          <a:spcPts val="0"/>
                        </a:spcBef>
                        <a:spcAft>
                          <a:spcPts val="0"/>
                        </a:spcAft>
                        <a:buFont typeface="Arial" panose="020B0604020202020204" pitchFamily="34" charset="0"/>
                        <a:buNone/>
                      </a:pPr>
                      <a:endParaRPr lang="en-US" sz="1800" dirty="0">
                        <a:effectLst/>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endParaRPr>
                    </a:p>
                  </a:txBody>
                  <a:tcPr marL="32567" marR="32567" marT="0" marB="0" anchor="ctr"/>
                </a:tc>
                <a:tc>
                  <a:txBody>
                    <a:bodyPr/>
                    <a:lstStyle/>
                    <a:p>
                      <a:pPr marL="0" marR="0" indent="0" algn="l">
                        <a:lnSpc>
                          <a:spcPct val="115000"/>
                        </a:lnSpc>
                        <a:spcBef>
                          <a:spcPts val="0"/>
                        </a:spcBef>
                        <a:spcAft>
                          <a:spcPts val="0"/>
                        </a:spcAft>
                        <a:buFont typeface="Arial" panose="020B0604020202020204" pitchFamily="34" charset="0"/>
                        <a:buNone/>
                      </a:pPr>
                      <a:endParaRPr lang="en-US" sz="1800" dirty="0">
                        <a:effectLst/>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endParaRPr>
                    </a:p>
                  </a:txBody>
                  <a:tcPr marL="32567" marR="32567" marT="0" marB="0" anchor="ctr"/>
                </a:tc>
                <a:extLst>
                  <a:ext uri="{0D108BD9-81ED-4DB2-BD59-A6C34878D82A}">
                    <a16:rowId xmlns:a16="http://schemas.microsoft.com/office/drawing/2014/main" val="592883821"/>
                  </a:ext>
                </a:extLst>
              </a:tr>
            </a:tbl>
          </a:graphicData>
        </a:graphic>
      </p:graphicFrame>
      <p:pic>
        <p:nvPicPr>
          <p:cNvPr id="5" name="Picture 4">
            <a:extLst>
              <a:ext uri="{FF2B5EF4-FFF2-40B4-BE49-F238E27FC236}">
                <a16:creationId xmlns:a16="http://schemas.microsoft.com/office/drawing/2014/main" id="{3063AFBC-B4B6-4B4B-BBF0-89E6B6562B82}"/>
              </a:ext>
            </a:extLst>
          </p:cNvPr>
          <p:cNvPicPr>
            <a:picLocks noChangeAspect="1"/>
          </p:cNvPicPr>
          <p:nvPr/>
        </p:nvPicPr>
        <p:blipFill>
          <a:blip r:embed="rId3" cstate="print">
            <a:clrChange>
              <a:clrFrom>
                <a:srgbClr val="FEFEFE"/>
              </a:clrFrom>
              <a:clrTo>
                <a:srgbClr val="FEFEFE">
                  <a:alpha val="0"/>
                </a:srgbClr>
              </a:clrTo>
            </a:clrChange>
          </a:blip>
          <a:stretch>
            <a:fillRect/>
          </a:stretch>
        </p:blipFill>
        <p:spPr>
          <a:xfrm>
            <a:off x="2742845" y="4495976"/>
            <a:ext cx="1891940" cy="854914"/>
          </a:xfrm>
          <a:prstGeom prst="rect">
            <a:avLst/>
          </a:prstGeom>
        </p:spPr>
      </p:pic>
      <p:graphicFrame>
        <p:nvGraphicFramePr>
          <p:cNvPr id="6" name="Chart 5">
            <a:extLst>
              <a:ext uri="{FF2B5EF4-FFF2-40B4-BE49-F238E27FC236}">
                <a16:creationId xmlns:a16="http://schemas.microsoft.com/office/drawing/2014/main" id="{4F24BA4F-C066-470A-BEC6-9BADC9E72557}"/>
              </a:ext>
            </a:extLst>
          </p:cNvPr>
          <p:cNvGraphicFramePr>
            <a:graphicFrameLocks/>
          </p:cNvGraphicFramePr>
          <p:nvPr/>
        </p:nvGraphicFramePr>
        <p:xfrm>
          <a:off x="1677518" y="2231456"/>
          <a:ext cx="4418482" cy="25031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920F9706-4DBE-41BF-A6EC-C167700229DE}"/>
              </a:ext>
            </a:extLst>
          </p:cNvPr>
          <p:cNvGraphicFramePr>
            <a:graphicFrameLocks/>
          </p:cNvGraphicFramePr>
          <p:nvPr/>
        </p:nvGraphicFramePr>
        <p:xfrm>
          <a:off x="5001491" y="2162509"/>
          <a:ext cx="4319672" cy="2638723"/>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a:extLst>
              <a:ext uri="{FF2B5EF4-FFF2-40B4-BE49-F238E27FC236}">
                <a16:creationId xmlns:a16="http://schemas.microsoft.com/office/drawing/2014/main" id="{30AC7918-BF77-42B9-9618-9F9577DAB9DE}"/>
              </a:ext>
            </a:extLst>
          </p:cNvPr>
          <p:cNvSpPr/>
          <p:nvPr/>
        </p:nvSpPr>
        <p:spPr>
          <a:xfrm>
            <a:off x="8931908" y="5828743"/>
            <a:ext cx="3260092" cy="1029256"/>
          </a:xfrm>
          <a:prstGeom prst="rect">
            <a:avLst/>
          </a:prstGeom>
        </p:spPr>
        <p:txBody>
          <a:bodyPr wrap="square">
            <a:spAutoFit/>
          </a:bodyPr>
          <a:lstStyle/>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Over 100 spaces: option for 80kW DC Fast Charger per 100 spaces </a:t>
            </a:r>
          </a:p>
        </p:txBody>
      </p:sp>
      <p:graphicFrame>
        <p:nvGraphicFramePr>
          <p:cNvPr id="17" name="Chart 16">
            <a:extLst>
              <a:ext uri="{FF2B5EF4-FFF2-40B4-BE49-F238E27FC236}">
                <a16:creationId xmlns:a16="http://schemas.microsoft.com/office/drawing/2014/main" id="{920F9706-4DBE-41BF-A6EC-C167700229DE}"/>
              </a:ext>
            </a:extLst>
          </p:cNvPr>
          <p:cNvGraphicFramePr>
            <a:graphicFrameLocks/>
          </p:cNvGraphicFramePr>
          <p:nvPr/>
        </p:nvGraphicFramePr>
        <p:xfrm>
          <a:off x="8091569" y="2162509"/>
          <a:ext cx="4553567" cy="2633219"/>
        </p:xfrm>
        <a:graphic>
          <a:graphicData uri="http://schemas.openxmlformats.org/drawingml/2006/chart">
            <c:chart xmlns:c="http://schemas.openxmlformats.org/drawingml/2006/chart" xmlns:r="http://schemas.openxmlformats.org/officeDocument/2006/relationships" r:id="rId6"/>
          </a:graphicData>
        </a:graphic>
      </p:graphicFrame>
      <p:sp>
        <p:nvSpPr>
          <p:cNvPr id="20" name="Rectangle 19">
            <a:extLst>
              <a:ext uri="{FF2B5EF4-FFF2-40B4-BE49-F238E27FC236}">
                <a16:creationId xmlns:a16="http://schemas.microsoft.com/office/drawing/2014/main" id="{95984E71-8A11-7D44-9CE0-7E7C245C9D53}"/>
              </a:ext>
            </a:extLst>
          </p:cNvPr>
          <p:cNvSpPr/>
          <p:nvPr/>
        </p:nvSpPr>
        <p:spPr>
          <a:xfrm>
            <a:off x="10715483" y="242122"/>
            <a:ext cx="1210290" cy="877133"/>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6AA5E64-0E66-CC47-93ED-2DBC477E33B4}"/>
              </a:ext>
            </a:extLst>
          </p:cNvPr>
          <p:cNvSpPr/>
          <p:nvPr/>
        </p:nvSpPr>
        <p:spPr>
          <a:xfrm>
            <a:off x="10595424" y="351415"/>
            <a:ext cx="1330350"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4655"/>
                </a:solidFill>
                <a:effectLst>
                  <a:innerShdw blurRad="63500" dist="50800" dir="16200000">
                    <a:prstClr val="black">
                      <a:alpha val="50000"/>
                    </a:prstClr>
                  </a:innerShdw>
                </a:effectLst>
                <a:uLnTx/>
                <a:uFillTx/>
                <a:latin typeface="Calibri" panose="020F0502020204030204" pitchFamily="34" charset="0"/>
                <a:ea typeface="+mn-ea"/>
                <a:cs typeface="Times New Roman" panose="02020603050405020304" pitchFamily="18" charset="0"/>
              </a:rPr>
              <a:t>ELECTRIC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4655"/>
                </a:solidFill>
                <a:effectLst>
                  <a:innerShdw blurRad="63500" dist="50800" dir="16200000">
                    <a:prstClr val="black">
                      <a:alpha val="50000"/>
                    </a:prstClr>
                  </a:innerShdw>
                </a:effectLst>
                <a:uLnTx/>
                <a:uFillTx/>
                <a:latin typeface="Calibri" panose="020F0502020204030204" pitchFamily="34" charset="0"/>
                <a:ea typeface="+mn-ea"/>
                <a:cs typeface="Times New Roman" panose="02020603050405020304" pitchFamily="18" charset="0"/>
              </a:rPr>
              <a:t>VEHICLE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4655"/>
                </a:solidFill>
                <a:effectLst>
                  <a:innerShdw blurRad="63500" dist="50800" dir="16200000">
                    <a:prstClr val="black">
                      <a:alpha val="50000"/>
                    </a:prstClr>
                  </a:innerShdw>
                </a:effectLst>
                <a:uLnTx/>
                <a:uFillTx/>
                <a:latin typeface="Calibri" panose="020F0502020204030204" pitchFamily="34" charset="0"/>
                <a:ea typeface="+mn-ea"/>
                <a:cs typeface="Times New Roman" panose="02020603050405020304" pitchFamily="18" charset="0"/>
              </a:rPr>
              <a:t>OUTLET</a:t>
            </a:r>
            <a:endParaRPr kumimoji="0" lang="en-GB" sz="1400" b="0" i="0" u="none" strike="noStrike" kern="1200" cap="none" spc="0" normalizeH="0" baseline="0" noProof="0" dirty="0">
              <a:ln>
                <a:noFill/>
              </a:ln>
              <a:solidFill>
                <a:srgbClr val="444655"/>
              </a:solidFill>
              <a:effectLst>
                <a:innerShdw blurRad="63500" dist="50800" dir="16200000">
                  <a:prstClr val="black">
                    <a:alpha val="50000"/>
                  </a:prstClr>
                </a:innerShdw>
              </a:effectLst>
              <a:uLnTx/>
              <a:uFillTx/>
              <a:latin typeface="Calibri"/>
              <a:ea typeface="+mn-ea"/>
              <a:cs typeface="+mn-cs"/>
            </a:endParaRPr>
          </a:p>
        </p:txBody>
      </p:sp>
      <p:sp>
        <p:nvSpPr>
          <p:cNvPr id="8" name="Rectangle 7">
            <a:extLst>
              <a:ext uri="{FF2B5EF4-FFF2-40B4-BE49-F238E27FC236}">
                <a16:creationId xmlns:a16="http://schemas.microsoft.com/office/drawing/2014/main" id="{A72C9D50-EAA6-481F-92F6-22FE4FE0C0A8}"/>
              </a:ext>
            </a:extLst>
          </p:cNvPr>
          <p:cNvSpPr/>
          <p:nvPr/>
        </p:nvSpPr>
        <p:spPr>
          <a:xfrm>
            <a:off x="2279291" y="5474836"/>
            <a:ext cx="3260092" cy="102925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sym typeface="Symbol" panose="05050102010706020507" pitchFamily="18" charset="2"/>
              </a:rPr>
              <a:t></a:t>
            </a:r>
            <a:r>
              <a:rPr kumimoji="0" lang="en-US" sz="1800" b="1" i="0" u="none" strike="noStrike" kern="1200" cap="none" spc="0" normalizeH="0" baseline="0" noProof="0" dirty="0">
                <a:ln>
                  <a:noFill/>
                </a:ln>
                <a:solidFill>
                  <a:prstClr val="black"/>
                </a:solidFill>
                <a:effectLst/>
                <a:uLnTx/>
                <a:uFillTx/>
                <a:latin typeface="Calibri"/>
                <a:ea typeface="+mn-ea"/>
                <a:cs typeface="+mn-cs"/>
              </a:rPr>
              <a:t>6% </a:t>
            </a:r>
            <a:r>
              <a:rPr kumimoji="0" lang="en-US" sz="1800" b="0" i="0" u="none" strike="noStrike" kern="1200" cap="none" spc="0" normalizeH="0" baseline="0" noProof="0" dirty="0">
                <a:ln>
                  <a:noFill/>
                </a:ln>
                <a:solidFill>
                  <a:prstClr val="black"/>
                </a:solidFill>
                <a:effectLst/>
                <a:uLnTx/>
                <a:uFillTx/>
                <a:latin typeface="Calibri"/>
                <a:ea typeface="+mn-ea"/>
                <a:cs typeface="+mn-cs"/>
              </a:rPr>
              <a:t>Level 2 EV Capable </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(for buildings with at least 10 parking spaces)</a:t>
            </a:r>
          </a:p>
        </p:txBody>
      </p:sp>
      <p:sp>
        <p:nvSpPr>
          <p:cNvPr id="9" name="Rectangle 8">
            <a:extLst>
              <a:ext uri="{FF2B5EF4-FFF2-40B4-BE49-F238E27FC236}">
                <a16:creationId xmlns:a16="http://schemas.microsoft.com/office/drawing/2014/main" id="{85ABABDD-8069-4FB5-BAA4-BF0E927F8BEB}"/>
              </a:ext>
            </a:extLst>
          </p:cNvPr>
          <p:cNvSpPr/>
          <p:nvPr/>
        </p:nvSpPr>
        <p:spPr>
          <a:xfrm>
            <a:off x="5665616" y="4922286"/>
            <a:ext cx="6096000" cy="1347805"/>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Office building:</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10% </a:t>
            </a:r>
            <a:r>
              <a:rPr kumimoji="0" lang="en-US" sz="1800" b="0" i="0" u="none" strike="noStrike" kern="1200" cap="none" spc="0" normalizeH="0" baseline="0" noProof="0" dirty="0">
                <a:ln>
                  <a:noFill/>
                </a:ln>
                <a:solidFill>
                  <a:prstClr val="black"/>
                </a:solidFill>
                <a:effectLst/>
                <a:uLnTx/>
                <a:uFillTx/>
                <a:latin typeface="Calibri"/>
                <a:ea typeface="+mn-ea"/>
                <a:cs typeface="+mn-cs"/>
              </a:rPr>
              <a:t>Level 2 EVSE</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10%</a:t>
            </a:r>
            <a:r>
              <a:rPr kumimoji="0" lang="en-US" sz="1800" b="0" i="0" u="none" strike="noStrike" kern="1200" cap="none" spc="0" normalizeH="0" baseline="0" noProof="0" dirty="0">
                <a:ln>
                  <a:noFill/>
                </a:ln>
                <a:solidFill>
                  <a:prstClr val="black"/>
                </a:solidFill>
                <a:effectLst/>
                <a:uLnTx/>
                <a:uFillTx/>
                <a:latin typeface="Calibri"/>
                <a:ea typeface="+mn-ea"/>
                <a:cs typeface="+mn-cs"/>
              </a:rPr>
              <a:t> Level 1 EV Ready </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30% </a:t>
            </a:r>
            <a:r>
              <a:rPr kumimoji="0" lang="en-US" sz="1800" b="0" i="0" u="none" strike="noStrike" kern="1200" cap="none" spc="0" normalizeH="0" baseline="0" noProof="0" dirty="0">
                <a:ln>
                  <a:noFill/>
                </a:ln>
                <a:solidFill>
                  <a:prstClr val="black"/>
                </a:solidFill>
                <a:effectLst/>
                <a:uLnTx/>
                <a:uFillTx/>
                <a:latin typeface="Calibri"/>
                <a:ea typeface="+mn-ea"/>
                <a:cs typeface="+mn-cs"/>
              </a:rPr>
              <a:t>EV Capable or EV Ready</a:t>
            </a:r>
          </a:p>
        </p:txBody>
      </p:sp>
      <p:sp>
        <p:nvSpPr>
          <p:cNvPr id="11" name="Rectangle 10">
            <a:extLst>
              <a:ext uri="{FF2B5EF4-FFF2-40B4-BE49-F238E27FC236}">
                <a16:creationId xmlns:a16="http://schemas.microsoft.com/office/drawing/2014/main" id="{F0634485-6E64-46C3-84B1-59FFE0FDEF25}"/>
              </a:ext>
            </a:extLst>
          </p:cNvPr>
          <p:cNvSpPr/>
          <p:nvPr/>
        </p:nvSpPr>
        <p:spPr>
          <a:xfrm>
            <a:off x="8916492" y="4858951"/>
            <a:ext cx="3493802" cy="102925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Commercial: Of all parking spaces,</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6% </a:t>
            </a:r>
            <a:r>
              <a:rPr kumimoji="0" lang="en-US" sz="1800" b="0" i="0" u="none" strike="noStrike" kern="1200" cap="none" spc="0" normalizeH="0" baseline="0" noProof="0" dirty="0">
                <a:ln>
                  <a:noFill/>
                </a:ln>
                <a:solidFill>
                  <a:prstClr val="black"/>
                </a:solidFill>
                <a:effectLst/>
                <a:uLnTx/>
                <a:uFillTx/>
                <a:latin typeface="Calibri"/>
                <a:ea typeface="+mn-ea"/>
                <a:cs typeface="+mn-cs"/>
              </a:rPr>
              <a:t>Level 2 EVSE</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5%</a:t>
            </a:r>
            <a:r>
              <a:rPr kumimoji="0" lang="en-US" sz="1800" b="0" i="0" u="none" strike="noStrike" kern="1200" cap="none" spc="0" normalizeH="0" baseline="0" noProof="0" dirty="0">
                <a:ln>
                  <a:noFill/>
                </a:ln>
                <a:solidFill>
                  <a:prstClr val="black"/>
                </a:solidFill>
                <a:effectLst/>
                <a:uLnTx/>
                <a:uFillTx/>
                <a:latin typeface="Calibri"/>
                <a:ea typeface="+mn-ea"/>
                <a:cs typeface="+mn-cs"/>
              </a:rPr>
              <a:t> Level 1 EV Ready</a:t>
            </a:r>
          </a:p>
        </p:txBody>
      </p:sp>
    </p:spTree>
    <p:extLst>
      <p:ext uri="{BB962C8B-B14F-4D97-AF65-F5344CB8AC3E}">
        <p14:creationId xmlns:p14="http://schemas.microsoft.com/office/powerpoint/2010/main" val="1467694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7035-F684-4B3E-AA65-75E4337F7996}"/>
              </a:ext>
            </a:extLst>
          </p:cNvPr>
          <p:cNvSpPr>
            <a:spLocks noGrp="1"/>
          </p:cNvSpPr>
          <p:nvPr>
            <p:ph type="title"/>
          </p:nvPr>
        </p:nvSpPr>
        <p:spPr/>
        <p:txBody>
          <a:bodyPr/>
          <a:lstStyle/>
          <a:p>
            <a:r>
              <a:rPr lang="en-US" dirty="0"/>
              <a:t>EV Cost of New vs. Retrofit</a:t>
            </a:r>
          </a:p>
        </p:txBody>
      </p:sp>
      <p:pic>
        <p:nvPicPr>
          <p:cNvPr id="4" name="Picture 5" descr="A screenshot of a cell phone&#10;&#10;Description generated with high confidence">
            <a:extLst>
              <a:ext uri="{FF2B5EF4-FFF2-40B4-BE49-F238E27FC236}">
                <a16:creationId xmlns:a16="http://schemas.microsoft.com/office/drawing/2014/main" id="{A3C71732-BF01-4FD7-B3B0-FD95AA2339A7}"/>
              </a:ext>
            </a:extLst>
          </p:cNvPr>
          <p:cNvPicPr>
            <a:picLocks noChangeAspect="1"/>
          </p:cNvPicPr>
          <p:nvPr/>
        </p:nvPicPr>
        <p:blipFill>
          <a:blip r:embed="rId3"/>
          <a:stretch>
            <a:fillRect/>
          </a:stretch>
        </p:blipFill>
        <p:spPr>
          <a:xfrm>
            <a:off x="1621316" y="1616233"/>
            <a:ext cx="6516477" cy="3910136"/>
          </a:xfrm>
          <a:prstGeom prst="rect">
            <a:avLst/>
          </a:prstGeom>
        </p:spPr>
      </p:pic>
      <p:sp>
        <p:nvSpPr>
          <p:cNvPr id="8" name="Subtitle 1">
            <a:extLst>
              <a:ext uri="{FF2B5EF4-FFF2-40B4-BE49-F238E27FC236}">
                <a16:creationId xmlns:a16="http://schemas.microsoft.com/office/drawing/2014/main" id="{9778E695-EB76-48D8-B738-388320BFAAB9}"/>
              </a:ext>
            </a:extLst>
          </p:cNvPr>
          <p:cNvSpPr>
            <a:spLocks noGrp="1"/>
          </p:cNvSpPr>
          <p:nvPr>
            <p:ph type="subTitle" idx="13"/>
          </p:nvPr>
        </p:nvSpPr>
        <p:spPr>
          <a:xfrm>
            <a:off x="8191089" y="1611800"/>
            <a:ext cx="3896591" cy="4444562"/>
          </a:xfrm>
        </p:spPr>
        <p:txBody>
          <a:bodyPr vert="horz" lIns="91440" tIns="45720" rIns="91440" bIns="45720" rtlCol="0" anchor="t">
            <a:noAutofit/>
          </a:bodyPr>
          <a:lstStyle/>
          <a:p>
            <a:pPr marL="342900" indent="-342900">
              <a:buChar char="•"/>
            </a:pPr>
            <a:r>
              <a:rPr lang="en-US" dirty="0">
                <a:cs typeface="Arial"/>
              </a:rPr>
              <a:t>Represent costs compared to </a:t>
            </a:r>
            <a:r>
              <a:rPr lang="en-US" dirty="0" err="1">
                <a:cs typeface="Arial"/>
              </a:rPr>
              <a:t>CALGreen</a:t>
            </a:r>
            <a:r>
              <a:rPr lang="en-US" dirty="0">
                <a:cs typeface="Arial"/>
              </a:rPr>
              <a:t> Mandatory for 25% Level 2 and 75% Level 1</a:t>
            </a:r>
            <a:endParaRPr lang="en-US" dirty="0"/>
          </a:p>
          <a:p>
            <a:pPr marL="342900" indent="-342900">
              <a:buChar char="•"/>
            </a:pPr>
            <a:r>
              <a:rPr lang="en-US" dirty="0">
                <a:cs typeface="Arial"/>
              </a:rPr>
              <a:t>PG&amp;E 'cost-per-port' is $18,000 for retrofits</a:t>
            </a:r>
            <a:endParaRPr lang="en-US" dirty="0"/>
          </a:p>
          <a:p>
            <a:pPr marL="342900" indent="-342900">
              <a:buChar char="•"/>
            </a:pPr>
            <a:r>
              <a:rPr lang="en-US" dirty="0"/>
              <a:t>Costs include wiring, switch gear, conduit, trenching, and secondary transformer</a:t>
            </a:r>
            <a:endParaRPr lang="en-US"/>
          </a:p>
          <a:p>
            <a:pPr marL="342900" indent="-342900">
              <a:buChar char="•"/>
            </a:pPr>
            <a:endParaRPr lang="en-US" dirty="0">
              <a:cs typeface="Arial" panose="020B0604020202020204"/>
            </a:endParaRPr>
          </a:p>
        </p:txBody>
      </p:sp>
      <p:sp>
        <p:nvSpPr>
          <p:cNvPr id="9" name="TextBox 8">
            <a:extLst>
              <a:ext uri="{FF2B5EF4-FFF2-40B4-BE49-F238E27FC236}">
                <a16:creationId xmlns:a16="http://schemas.microsoft.com/office/drawing/2014/main" id="{8DD973DD-8B5A-42CF-AD59-F72C570422CA}"/>
              </a:ext>
            </a:extLst>
          </p:cNvPr>
          <p:cNvSpPr txBox="1"/>
          <p:nvPr/>
        </p:nvSpPr>
        <p:spPr>
          <a:xfrm>
            <a:off x="1593774" y="5963797"/>
            <a:ext cx="905035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ea typeface="+mn-lt"/>
                <a:cs typeface="+mn-lt"/>
              </a:rPr>
              <a:t>Electric Vehicle Infrastructure Cost Analysis Report for PCE and SVCE</a:t>
            </a:r>
            <a:endParaRPr lang="en-US" sz="1100" dirty="0">
              <a:cs typeface="Arial"/>
            </a:endParaRPr>
          </a:p>
          <a:p>
            <a:r>
              <a:rPr lang="en-US" sz="1100" dirty="0">
                <a:ea typeface="+mn-lt"/>
                <a:cs typeface="+mn-lt"/>
              </a:rPr>
              <a:t>Pacific Gas and Electric Company EV Charge Network Quarterly Report, Q1 2019</a:t>
            </a:r>
            <a:endParaRPr lang="en-US" dirty="0">
              <a:cs typeface="Arial"/>
            </a:endParaRPr>
          </a:p>
        </p:txBody>
      </p:sp>
    </p:spTree>
    <p:extLst>
      <p:ext uri="{BB962C8B-B14F-4D97-AF65-F5344CB8AC3E}">
        <p14:creationId xmlns:p14="http://schemas.microsoft.com/office/powerpoint/2010/main" val="3089153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7035-F684-4B3E-AA65-75E4337F7996}"/>
              </a:ext>
            </a:extLst>
          </p:cNvPr>
          <p:cNvSpPr>
            <a:spLocks noGrp="1"/>
          </p:cNvSpPr>
          <p:nvPr>
            <p:ph type="title"/>
          </p:nvPr>
        </p:nvSpPr>
        <p:spPr/>
        <p:txBody>
          <a:bodyPr/>
          <a:lstStyle/>
          <a:p>
            <a:r>
              <a:rPr lang="en-US" dirty="0"/>
              <a:t>Commonly Cited Concerns (1 of 2)</a:t>
            </a:r>
          </a:p>
        </p:txBody>
      </p:sp>
      <p:graphicFrame>
        <p:nvGraphicFramePr>
          <p:cNvPr id="4" name="Table 4">
            <a:extLst>
              <a:ext uri="{FF2B5EF4-FFF2-40B4-BE49-F238E27FC236}">
                <a16:creationId xmlns:a16="http://schemas.microsoft.com/office/drawing/2014/main" id="{AE9A7EC0-06A2-4FC8-B060-9A2335CB7CB8}"/>
              </a:ext>
            </a:extLst>
          </p:cNvPr>
          <p:cNvGraphicFramePr>
            <a:graphicFrameLocks noGrp="1"/>
          </p:cNvGraphicFramePr>
          <p:nvPr>
            <p:extLst>
              <p:ext uri="{D42A27DB-BD31-4B8C-83A1-F6EECF244321}">
                <p14:modId xmlns:p14="http://schemas.microsoft.com/office/powerpoint/2010/main" val="3033015246"/>
              </p:ext>
            </p:extLst>
          </p:nvPr>
        </p:nvGraphicFramePr>
        <p:xfrm>
          <a:off x="1203651" y="1413989"/>
          <a:ext cx="9818254" cy="5029200"/>
        </p:xfrm>
        <a:graphic>
          <a:graphicData uri="http://schemas.openxmlformats.org/drawingml/2006/table">
            <a:tbl>
              <a:tblPr firstRow="1" bandRow="1">
                <a:tableStyleId>{5C22544A-7EE6-4342-B048-85BDC9FD1C3A}</a:tableStyleId>
              </a:tblPr>
              <a:tblGrid>
                <a:gridCol w="3491345">
                  <a:extLst>
                    <a:ext uri="{9D8B030D-6E8A-4147-A177-3AD203B41FA5}">
                      <a16:colId xmlns:a16="http://schemas.microsoft.com/office/drawing/2014/main" val="1207969640"/>
                    </a:ext>
                  </a:extLst>
                </a:gridCol>
                <a:gridCol w="6326909">
                  <a:extLst>
                    <a:ext uri="{9D8B030D-6E8A-4147-A177-3AD203B41FA5}">
                      <a16:colId xmlns:a16="http://schemas.microsoft.com/office/drawing/2014/main" val="1836213808"/>
                    </a:ext>
                  </a:extLst>
                </a:gridCol>
              </a:tblGrid>
              <a:tr h="379461">
                <a:tc>
                  <a:txBody>
                    <a:bodyPr/>
                    <a:lstStyle/>
                    <a:p>
                      <a:r>
                        <a:rPr lang="en-US" sz="2000" dirty="0"/>
                        <a:t>Concern</a:t>
                      </a:r>
                    </a:p>
                  </a:txBody>
                  <a:tcPr/>
                </a:tc>
                <a:tc>
                  <a:txBody>
                    <a:bodyPr/>
                    <a:lstStyle/>
                    <a:p>
                      <a:r>
                        <a:rPr lang="en-US" sz="2000" dirty="0"/>
                        <a:t>Response</a:t>
                      </a:r>
                    </a:p>
                  </a:txBody>
                  <a:tcPr/>
                </a:tc>
                <a:extLst>
                  <a:ext uri="{0D108BD9-81ED-4DB2-BD59-A6C34878D82A}">
                    <a16:rowId xmlns:a16="http://schemas.microsoft.com/office/drawing/2014/main" val="516633276"/>
                  </a:ext>
                </a:extLst>
              </a:tr>
              <a:tr h="530653">
                <a:tc>
                  <a:txBody>
                    <a:bodyPr/>
                    <a:lstStyle/>
                    <a:p>
                      <a:r>
                        <a:rPr lang="en-US" sz="2000" dirty="0"/>
                        <a:t>Distribution grid upgrades are expensive</a:t>
                      </a:r>
                    </a:p>
                  </a:txBody>
                  <a:tcPr/>
                </a:tc>
                <a:tc>
                  <a:txBody>
                    <a:bodyPr/>
                    <a:lstStyle/>
                    <a:p>
                      <a:r>
                        <a:rPr lang="en-US" sz="2000" b="1" dirty="0"/>
                        <a:t>Sometimes true</a:t>
                      </a:r>
                      <a:r>
                        <a:rPr lang="en-US" sz="2000" dirty="0"/>
                        <a:t>. Costs may be offset from the savings of all-electric construction.</a:t>
                      </a:r>
                    </a:p>
                  </a:txBody>
                  <a:tcPr/>
                </a:tc>
                <a:extLst>
                  <a:ext uri="{0D108BD9-81ED-4DB2-BD59-A6C34878D82A}">
                    <a16:rowId xmlns:a16="http://schemas.microsoft.com/office/drawing/2014/main" val="1162124880"/>
                  </a:ext>
                </a:extLst>
              </a:tr>
              <a:tr h="643778">
                <a:tc>
                  <a:txBody>
                    <a:bodyPr/>
                    <a:lstStyle/>
                    <a:p>
                      <a:r>
                        <a:rPr lang="en-US" sz="2000" dirty="0"/>
                        <a:t>Resilience, power-shutoffs</a:t>
                      </a:r>
                    </a:p>
                  </a:txBody>
                  <a:tcPr/>
                </a:tc>
                <a:tc>
                  <a:txBody>
                    <a:bodyPr/>
                    <a:lstStyle/>
                    <a:p>
                      <a:r>
                        <a:rPr lang="en-US" sz="2000" b="1" dirty="0"/>
                        <a:t>Real problem, but gas does not help</a:t>
                      </a:r>
                      <a:r>
                        <a:rPr lang="en-US" sz="2000" dirty="0"/>
                        <a:t>. Gas appliance ignition is electric. State policy for grid hardening is key.</a:t>
                      </a:r>
                    </a:p>
                  </a:txBody>
                  <a:tcPr/>
                </a:tc>
                <a:extLst>
                  <a:ext uri="{0D108BD9-81ED-4DB2-BD59-A6C34878D82A}">
                    <a16:rowId xmlns:a16="http://schemas.microsoft.com/office/drawing/2014/main" val="46586938"/>
                  </a:ext>
                </a:extLst>
              </a:tr>
              <a:tr h="643778">
                <a:tc>
                  <a:txBody>
                    <a:bodyPr/>
                    <a:lstStyle/>
                    <a:p>
                      <a:r>
                        <a:rPr lang="en-US" sz="2000" dirty="0"/>
                        <a:t>Uniformity of requirements</a:t>
                      </a:r>
                    </a:p>
                  </a:txBody>
                  <a:tcPr/>
                </a:tc>
                <a:tc>
                  <a:txBody>
                    <a:bodyPr/>
                    <a:lstStyle/>
                    <a:p>
                      <a:r>
                        <a:rPr lang="en-US" sz="2000" b="1" dirty="0"/>
                        <a:t>Fair concern, but all-electric is simpler &amp; not adopting ensures future risk</a:t>
                      </a:r>
                      <a:r>
                        <a:rPr lang="en-US" sz="2000" dirty="0"/>
                        <a:t>. PCE and regional partners are encouraging consistency. All-electric is simple and inaction </a:t>
                      </a:r>
                      <a:r>
                        <a:rPr lang="en-US" sz="2000" u="sng" dirty="0"/>
                        <a:t>locks in </a:t>
                      </a:r>
                      <a:r>
                        <a:rPr lang="en-US" sz="2000" dirty="0"/>
                        <a:t>future cost (retrofits, rates) and risk (fire).</a:t>
                      </a:r>
                    </a:p>
                  </a:txBody>
                  <a:tcPr/>
                </a:tc>
                <a:extLst>
                  <a:ext uri="{0D108BD9-81ED-4DB2-BD59-A6C34878D82A}">
                    <a16:rowId xmlns:a16="http://schemas.microsoft.com/office/drawing/2014/main" val="758439456"/>
                  </a:ext>
                </a:extLst>
              </a:tr>
              <a:tr h="643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Central heat pump water heating requires more design expertise and space than gas boilers.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True, training needed</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There are scores of working systems, but best practice is still under development. We recommend exempting projects with significant space concerns (i.e., entitled projects).</a:t>
                      </a:r>
                    </a:p>
                  </a:txBody>
                  <a:tcPr/>
                </a:tc>
                <a:extLst>
                  <a:ext uri="{0D108BD9-81ED-4DB2-BD59-A6C34878D82A}">
                    <a16:rowId xmlns:a16="http://schemas.microsoft.com/office/drawing/2014/main" val="554983545"/>
                  </a:ext>
                </a:extLst>
              </a:tr>
            </a:tbl>
          </a:graphicData>
        </a:graphic>
      </p:graphicFrame>
    </p:spTree>
    <p:extLst>
      <p:ext uri="{BB962C8B-B14F-4D97-AF65-F5344CB8AC3E}">
        <p14:creationId xmlns:p14="http://schemas.microsoft.com/office/powerpoint/2010/main" val="223805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7035-F684-4B3E-AA65-75E4337F7996}"/>
              </a:ext>
            </a:extLst>
          </p:cNvPr>
          <p:cNvSpPr>
            <a:spLocks noGrp="1"/>
          </p:cNvSpPr>
          <p:nvPr>
            <p:ph type="title"/>
          </p:nvPr>
        </p:nvSpPr>
        <p:spPr/>
        <p:txBody>
          <a:bodyPr/>
          <a:lstStyle/>
          <a:p>
            <a:r>
              <a:rPr lang="en-US" dirty="0"/>
              <a:t>Commonly Cited Concerns (2 of 2)</a:t>
            </a:r>
          </a:p>
        </p:txBody>
      </p:sp>
      <p:graphicFrame>
        <p:nvGraphicFramePr>
          <p:cNvPr id="4" name="Table 4">
            <a:extLst>
              <a:ext uri="{FF2B5EF4-FFF2-40B4-BE49-F238E27FC236}">
                <a16:creationId xmlns:a16="http://schemas.microsoft.com/office/drawing/2014/main" id="{AE9A7EC0-06A2-4FC8-B060-9A2335CB7CB8}"/>
              </a:ext>
            </a:extLst>
          </p:cNvPr>
          <p:cNvGraphicFramePr>
            <a:graphicFrameLocks noGrp="1"/>
          </p:cNvGraphicFramePr>
          <p:nvPr>
            <p:extLst>
              <p:ext uri="{D42A27DB-BD31-4B8C-83A1-F6EECF244321}">
                <p14:modId xmlns:p14="http://schemas.microsoft.com/office/powerpoint/2010/main" val="3705349815"/>
              </p:ext>
            </p:extLst>
          </p:nvPr>
        </p:nvGraphicFramePr>
        <p:xfrm>
          <a:off x="1203651" y="1385414"/>
          <a:ext cx="9818254" cy="4006581"/>
        </p:xfrm>
        <a:graphic>
          <a:graphicData uri="http://schemas.openxmlformats.org/drawingml/2006/table">
            <a:tbl>
              <a:tblPr firstRow="1" bandRow="1">
                <a:tableStyleId>{5C22544A-7EE6-4342-B048-85BDC9FD1C3A}</a:tableStyleId>
              </a:tblPr>
              <a:tblGrid>
                <a:gridCol w="2698172">
                  <a:extLst>
                    <a:ext uri="{9D8B030D-6E8A-4147-A177-3AD203B41FA5}">
                      <a16:colId xmlns:a16="http://schemas.microsoft.com/office/drawing/2014/main" val="1207969640"/>
                    </a:ext>
                  </a:extLst>
                </a:gridCol>
                <a:gridCol w="7120082">
                  <a:extLst>
                    <a:ext uri="{9D8B030D-6E8A-4147-A177-3AD203B41FA5}">
                      <a16:colId xmlns:a16="http://schemas.microsoft.com/office/drawing/2014/main" val="1836213808"/>
                    </a:ext>
                  </a:extLst>
                </a:gridCol>
              </a:tblGrid>
              <a:tr h="379461">
                <a:tc>
                  <a:txBody>
                    <a:bodyPr/>
                    <a:lstStyle/>
                    <a:p>
                      <a:r>
                        <a:rPr lang="en-US" dirty="0"/>
                        <a:t>Concern</a:t>
                      </a:r>
                    </a:p>
                  </a:txBody>
                  <a:tcPr/>
                </a:tc>
                <a:tc>
                  <a:txBody>
                    <a:bodyPr/>
                    <a:lstStyle/>
                    <a:p>
                      <a:r>
                        <a:rPr lang="en-US" dirty="0"/>
                        <a:t>Response</a:t>
                      </a:r>
                    </a:p>
                  </a:txBody>
                  <a:tcPr/>
                </a:tc>
                <a:extLst>
                  <a:ext uri="{0D108BD9-81ED-4DB2-BD59-A6C34878D82A}">
                    <a16:rowId xmlns:a16="http://schemas.microsoft.com/office/drawing/2014/main" val="516633276"/>
                  </a:ext>
                </a:extLst>
              </a:tr>
              <a:tr h="912112">
                <a:tc>
                  <a:txBody>
                    <a:bodyPr/>
                    <a:lstStyle/>
                    <a:p>
                      <a:r>
                        <a:rPr lang="en-US" sz="2000" dirty="0"/>
                        <a:t>Electric heating uses too much energy</a:t>
                      </a:r>
                    </a:p>
                  </a:txBody>
                  <a:tcPr/>
                </a:tc>
                <a:tc>
                  <a:txBody>
                    <a:bodyPr/>
                    <a:lstStyle/>
                    <a:p>
                      <a:r>
                        <a:rPr lang="en-US" sz="2000" b="1" dirty="0"/>
                        <a:t>False. Electric heat pumps are highly efficient and effective </a:t>
                      </a:r>
                      <a:r>
                        <a:rPr lang="en-US" sz="2000" b="0" dirty="0"/>
                        <a:t>in weather far colder than ours. DOE studies show heat pump space heaters as highly efficient at as little as 5 degrees Fahrenheit. </a:t>
                      </a:r>
                    </a:p>
                  </a:txBody>
                  <a:tcPr/>
                </a:tc>
                <a:extLst>
                  <a:ext uri="{0D108BD9-81ED-4DB2-BD59-A6C34878D82A}">
                    <a16:rowId xmlns:a16="http://schemas.microsoft.com/office/drawing/2014/main" val="2891484091"/>
                  </a:ext>
                </a:extLst>
              </a:tr>
              <a:tr h="530653">
                <a:tc>
                  <a:txBody>
                    <a:bodyPr/>
                    <a:lstStyle/>
                    <a:p>
                      <a:r>
                        <a:rPr lang="en-US" sz="2000" dirty="0"/>
                        <a:t>Energy is not clean</a:t>
                      </a:r>
                    </a:p>
                  </a:txBody>
                  <a:tcPr/>
                </a:tc>
                <a:tc>
                  <a:txBody>
                    <a:bodyPr/>
                    <a:lstStyle/>
                    <a:p>
                      <a:r>
                        <a:rPr lang="en-US" sz="2000" b="1" dirty="0"/>
                        <a:t>False</a:t>
                      </a:r>
                      <a:r>
                        <a:rPr lang="en-US" sz="2000" dirty="0"/>
                        <a:t>. PCE base service is 80% GHG free today and targets 100% renewable “round the clock” by 2025</a:t>
                      </a:r>
                    </a:p>
                  </a:txBody>
                  <a:tcPr/>
                </a:tc>
                <a:extLst>
                  <a:ext uri="{0D108BD9-81ED-4DB2-BD59-A6C34878D82A}">
                    <a16:rowId xmlns:a16="http://schemas.microsoft.com/office/drawing/2014/main" val="1162124880"/>
                  </a:ext>
                </a:extLst>
              </a:tr>
              <a:tr h="643778">
                <a:tc>
                  <a:txBody>
                    <a:bodyPr/>
                    <a:lstStyle/>
                    <a:p>
                      <a:r>
                        <a:rPr lang="en-US" sz="2000" dirty="0"/>
                        <a:t>Equipment is not available</a:t>
                      </a:r>
                    </a:p>
                  </a:txBody>
                  <a:tcPr/>
                </a:tc>
                <a:tc>
                  <a:txBody>
                    <a:bodyPr/>
                    <a:lstStyle/>
                    <a:p>
                      <a:r>
                        <a:rPr lang="en-US" sz="2000" b="1" dirty="0"/>
                        <a:t>Mostly false</a:t>
                      </a:r>
                      <a:r>
                        <a:rPr lang="en-US" sz="2000" dirty="0"/>
                        <a:t>. Some scenarios for high-volume or steam applications are more challenging to address with electric heating. Heat pumps and induction stoves have a long-established history but market awareness needs to grow. PCE will address training needs.</a:t>
                      </a:r>
                    </a:p>
                  </a:txBody>
                  <a:tcPr/>
                </a:tc>
                <a:extLst>
                  <a:ext uri="{0D108BD9-81ED-4DB2-BD59-A6C34878D82A}">
                    <a16:rowId xmlns:a16="http://schemas.microsoft.com/office/drawing/2014/main" val="1016130891"/>
                  </a:ext>
                </a:extLst>
              </a:tr>
            </a:tbl>
          </a:graphicData>
        </a:graphic>
      </p:graphicFrame>
    </p:spTree>
    <p:extLst>
      <p:ext uri="{BB962C8B-B14F-4D97-AF65-F5344CB8AC3E}">
        <p14:creationId xmlns:p14="http://schemas.microsoft.com/office/powerpoint/2010/main" val="360255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E3B2F-797A-8E44-9C15-F954767C029D}"/>
              </a:ext>
            </a:extLst>
          </p:cNvPr>
          <p:cNvSpPr>
            <a:spLocks noGrp="1"/>
          </p:cNvSpPr>
          <p:nvPr>
            <p:ph type="title"/>
          </p:nvPr>
        </p:nvSpPr>
        <p:spPr/>
        <p:txBody>
          <a:bodyPr/>
          <a:lstStyle/>
          <a:p>
            <a:r>
              <a:rPr lang="en-US" dirty="0"/>
              <a:t>Implementation Coordination</a:t>
            </a:r>
          </a:p>
        </p:txBody>
      </p:sp>
      <p:sp>
        <p:nvSpPr>
          <p:cNvPr id="4" name="Subtitle 1">
            <a:extLst>
              <a:ext uri="{FF2B5EF4-FFF2-40B4-BE49-F238E27FC236}">
                <a16:creationId xmlns:a16="http://schemas.microsoft.com/office/drawing/2014/main" id="{B6BD9F8D-571D-4DD9-BC10-588FE8473E32}"/>
              </a:ext>
            </a:extLst>
          </p:cNvPr>
          <p:cNvSpPr>
            <a:spLocks noGrp="1"/>
          </p:cNvSpPr>
          <p:nvPr>
            <p:ph type="subTitle" idx="13"/>
          </p:nvPr>
        </p:nvSpPr>
        <p:spPr>
          <a:xfrm>
            <a:off x="1515670" y="1451077"/>
            <a:ext cx="9527126" cy="4525763"/>
          </a:xfrm>
        </p:spPr>
        <p:txBody>
          <a:bodyPr vert="horz" lIns="91440" tIns="45720" rIns="91440" bIns="45720" rtlCol="0" anchor="t">
            <a:noAutofit/>
          </a:bodyPr>
          <a:lstStyle/>
          <a:p>
            <a:r>
              <a:rPr lang="en-US" sz="2800" dirty="0"/>
              <a:t>California Energy Commission / Title 24 Part 6</a:t>
            </a:r>
          </a:p>
          <a:p>
            <a:pPr marL="914400" lvl="1" indent="-457200">
              <a:buFont typeface="Arial" panose="020B0604020202020204" pitchFamily="34" charset="0"/>
              <a:buChar char="•"/>
            </a:pPr>
            <a:r>
              <a:rPr lang="en-US" sz="2600" dirty="0"/>
              <a:t>2019 - </a:t>
            </a:r>
            <a:r>
              <a:rPr lang="en-US" sz="2400" b="1" dirty="0"/>
              <a:t>Removing barriers </a:t>
            </a:r>
            <a:r>
              <a:rPr lang="en-US" sz="2400" dirty="0"/>
              <a:t>to central HPWH and electric space-heating compliance, including modeling improvements and best practices guides</a:t>
            </a:r>
            <a:endParaRPr lang="en-US" sz="2400">
              <a:cs typeface="Arial" panose="020B0604020202020204"/>
            </a:endParaRPr>
          </a:p>
          <a:p>
            <a:pPr marL="914400" lvl="1" indent="-457200">
              <a:buFont typeface="Arial" panose="020B0604020202020204" pitchFamily="34" charset="0"/>
              <a:buChar char="•"/>
            </a:pPr>
            <a:r>
              <a:rPr lang="en-US" sz="2600" dirty="0"/>
              <a:t>2022</a:t>
            </a:r>
          </a:p>
          <a:p>
            <a:pPr marL="1371600" lvl="2" indent="-457200">
              <a:buFont typeface="Arial" panose="020B0604020202020204" pitchFamily="34" charset="0"/>
              <a:buChar char="•"/>
            </a:pPr>
            <a:r>
              <a:rPr lang="en-US" sz="2400" b="1" dirty="0"/>
              <a:t>Prescriptive path</a:t>
            </a:r>
            <a:r>
              <a:rPr lang="en-US" sz="2400" dirty="0"/>
              <a:t> for all-electric high-rise multifamily, including central HPWH</a:t>
            </a:r>
          </a:p>
          <a:p>
            <a:pPr marL="1371600" lvl="2" indent="-457200">
              <a:buFont typeface="Arial" panose="020B0604020202020204" pitchFamily="34" charset="0"/>
              <a:buChar char="•"/>
            </a:pPr>
            <a:r>
              <a:rPr lang="en-US" sz="2400" b="1" dirty="0"/>
              <a:t>Emissions-based</a:t>
            </a:r>
            <a:r>
              <a:rPr lang="en-US" sz="2400" dirty="0"/>
              <a:t> performance metrics</a:t>
            </a:r>
          </a:p>
          <a:p>
            <a:r>
              <a:rPr lang="en-US" sz="2800" dirty="0"/>
              <a:t>Regional Coordination</a:t>
            </a:r>
          </a:p>
          <a:p>
            <a:pPr marL="800100" lvl="1" indent="-342900">
              <a:buFont typeface="Arial" panose="020B0604020202020204" pitchFamily="34" charset="0"/>
              <a:buChar char="•"/>
            </a:pPr>
            <a:r>
              <a:rPr lang="en-US" sz="2400" dirty="0"/>
              <a:t>Coordinating with BAYREN, IOUs, EBCE, San Jose, Berkeley, and others to pool resources for implementation materials</a:t>
            </a:r>
          </a:p>
        </p:txBody>
      </p:sp>
    </p:spTree>
    <p:extLst>
      <p:ext uri="{BB962C8B-B14F-4D97-AF65-F5344CB8AC3E}">
        <p14:creationId xmlns:p14="http://schemas.microsoft.com/office/powerpoint/2010/main" val="237278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8817301-DB52-411C-A333-04CEC0C14396}"/>
              </a:ext>
            </a:extLst>
          </p:cNvPr>
          <p:cNvSpPr/>
          <p:nvPr/>
        </p:nvSpPr>
        <p:spPr>
          <a:xfrm>
            <a:off x="4878770" y="1437948"/>
            <a:ext cx="6232253" cy="2955355"/>
          </a:xfrm>
          <a:prstGeom prst="roundRect">
            <a:avLst>
              <a:gd name="adj" fmla="val 7440"/>
            </a:avLst>
          </a:prstGeom>
          <a:solidFill>
            <a:srgbClr val="6BA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94D32E7-C7D7-44B1-AC92-7155695470D7}"/>
              </a:ext>
            </a:extLst>
          </p:cNvPr>
          <p:cNvSpPr txBox="1"/>
          <p:nvPr/>
        </p:nvSpPr>
        <p:spPr>
          <a:xfrm>
            <a:off x="7116417" y="217234"/>
            <a:ext cx="4306957" cy="800219"/>
          </a:xfrm>
          <a:prstGeom prst="rect">
            <a:avLst/>
          </a:prstGeom>
          <a:noFill/>
        </p:spPr>
        <p:txBody>
          <a:bodyPr wrap="square" rtlCol="0">
            <a:spAutoFit/>
          </a:bodyPr>
          <a:lstStyle/>
          <a:p>
            <a:pPr lvl="0">
              <a:spcAft>
                <a:spcPts val="1200"/>
              </a:spcAft>
              <a:defRPr/>
            </a:pPr>
            <a:endParaRPr lang="en-US"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11" name="TextBox 10">
            <a:extLst>
              <a:ext uri="{FF2B5EF4-FFF2-40B4-BE49-F238E27FC236}">
                <a16:creationId xmlns:a16="http://schemas.microsoft.com/office/drawing/2014/main" id="{01D0C037-CEEC-4536-8389-6E88F24D4A2A}"/>
              </a:ext>
            </a:extLst>
          </p:cNvPr>
          <p:cNvSpPr txBox="1"/>
          <p:nvPr/>
        </p:nvSpPr>
        <p:spPr>
          <a:xfrm>
            <a:off x="5143045" y="1474121"/>
            <a:ext cx="3929474" cy="2323713"/>
          </a:xfrm>
          <a:prstGeom prst="rect">
            <a:avLst/>
          </a:prstGeom>
          <a:noFill/>
        </p:spPr>
        <p:txBody>
          <a:bodyPr wrap="none" rtlCol="0">
            <a:spAutoFit/>
          </a:bodyPr>
          <a:lstStyle/>
          <a:p>
            <a:pPr>
              <a:spcAft>
                <a:spcPts val="600"/>
              </a:spcAft>
            </a:pPr>
            <a:r>
              <a:rPr lang="en-GB" sz="2000" u="sng" dirty="0">
                <a:solidFill>
                  <a:schemeClr val="bg1"/>
                </a:solidFill>
              </a:rPr>
              <a:t>Adoption Resources</a:t>
            </a:r>
            <a:endParaRPr lang="en-US" sz="2000" dirty="0">
              <a:solidFill>
                <a:schemeClr val="bg1"/>
              </a:solidFill>
            </a:endParaRPr>
          </a:p>
          <a:p>
            <a:pPr marL="285750" indent="-285750">
              <a:spcAft>
                <a:spcPts val="600"/>
              </a:spcAft>
              <a:buFont typeface="Arial" panose="020B0604020202020204" pitchFamily="34" charset="0"/>
              <a:buChar char="•"/>
            </a:pPr>
            <a:r>
              <a:rPr lang="en-US" sz="2000" dirty="0">
                <a:solidFill>
                  <a:schemeClr val="bg1"/>
                </a:solidFill>
              </a:rPr>
              <a:t>Ordinance Language </a:t>
            </a:r>
          </a:p>
          <a:p>
            <a:pPr marL="285750" indent="-285750">
              <a:spcAft>
                <a:spcPts val="600"/>
              </a:spcAft>
              <a:buFont typeface="Arial" panose="020B0604020202020204" pitchFamily="34" charset="0"/>
              <a:buChar char="•"/>
            </a:pPr>
            <a:r>
              <a:rPr lang="en-US" sz="2000" dirty="0">
                <a:solidFill>
                  <a:schemeClr val="bg1"/>
                </a:solidFill>
              </a:rPr>
              <a:t>Staff Report &amp; Slides</a:t>
            </a:r>
          </a:p>
          <a:p>
            <a:pPr marL="285750" indent="-285750">
              <a:spcAft>
                <a:spcPts val="600"/>
              </a:spcAft>
              <a:buFont typeface="Arial" panose="020B0604020202020204" pitchFamily="34" charset="0"/>
              <a:buChar char="•"/>
            </a:pPr>
            <a:r>
              <a:rPr lang="en-US" sz="2000" dirty="0">
                <a:solidFill>
                  <a:schemeClr val="bg1"/>
                </a:solidFill>
              </a:rPr>
              <a:t>Homeowner Flyer</a:t>
            </a:r>
          </a:p>
          <a:p>
            <a:pPr marL="285750" indent="-285750">
              <a:spcAft>
                <a:spcPts val="600"/>
              </a:spcAft>
              <a:buFont typeface="Arial" panose="020B0604020202020204" pitchFamily="34" charset="0"/>
              <a:buChar char="•"/>
            </a:pPr>
            <a:r>
              <a:rPr lang="en-GB" sz="2000" dirty="0">
                <a:solidFill>
                  <a:schemeClr val="bg1"/>
                </a:solidFill>
              </a:rPr>
              <a:t>FAQs </a:t>
            </a:r>
          </a:p>
          <a:p>
            <a:pPr marL="285750" indent="-285750">
              <a:spcAft>
                <a:spcPts val="600"/>
              </a:spcAft>
              <a:buFont typeface="Arial" panose="020B0604020202020204" pitchFamily="34" charset="0"/>
              <a:buChar char="•"/>
            </a:pPr>
            <a:r>
              <a:rPr lang="en-US" sz="2000" dirty="0">
                <a:solidFill>
                  <a:schemeClr val="bg1"/>
                </a:solidFill>
              </a:rPr>
              <a:t>Cost Effectiveness Infographic</a:t>
            </a:r>
          </a:p>
        </p:txBody>
      </p:sp>
      <p:pic>
        <p:nvPicPr>
          <p:cNvPr id="3" name="Picture 2">
            <a:extLst>
              <a:ext uri="{FF2B5EF4-FFF2-40B4-BE49-F238E27FC236}">
                <a16:creationId xmlns:a16="http://schemas.microsoft.com/office/drawing/2014/main" id="{31D3C16B-5060-45C9-BA67-1A9ACC473B41}"/>
              </a:ext>
            </a:extLst>
          </p:cNvPr>
          <p:cNvPicPr>
            <a:picLocks noChangeAspect="1"/>
          </p:cNvPicPr>
          <p:nvPr/>
        </p:nvPicPr>
        <p:blipFill>
          <a:blip r:embed="rId3"/>
          <a:stretch>
            <a:fillRect/>
          </a:stretch>
        </p:blipFill>
        <p:spPr>
          <a:xfrm>
            <a:off x="537566" y="1278453"/>
            <a:ext cx="3192873" cy="4298378"/>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31657D52-7D01-4751-B4B1-3893E9487448}"/>
              </a:ext>
            </a:extLst>
          </p:cNvPr>
          <p:cNvSpPr/>
          <p:nvPr/>
        </p:nvSpPr>
        <p:spPr>
          <a:xfrm>
            <a:off x="5578986" y="4015103"/>
            <a:ext cx="6280329" cy="2625663"/>
          </a:xfrm>
          <a:prstGeom prst="roundRect">
            <a:avLst>
              <a:gd name="adj" fmla="val 10437"/>
            </a:avLst>
          </a:prstGeom>
          <a:solidFill>
            <a:srgbClr val="279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1DC32A1-6ED9-4245-ABC5-D171636F897D}"/>
              </a:ext>
            </a:extLst>
          </p:cNvPr>
          <p:cNvSpPr txBox="1"/>
          <p:nvPr/>
        </p:nvSpPr>
        <p:spPr>
          <a:xfrm>
            <a:off x="5800230" y="4233808"/>
            <a:ext cx="5894562" cy="2323713"/>
          </a:xfrm>
          <a:prstGeom prst="rect">
            <a:avLst/>
          </a:prstGeom>
          <a:noFill/>
        </p:spPr>
        <p:txBody>
          <a:bodyPr wrap="none" rtlCol="0">
            <a:spAutoFit/>
          </a:bodyPr>
          <a:lstStyle/>
          <a:p>
            <a:pPr>
              <a:spcAft>
                <a:spcPts val="600"/>
              </a:spcAft>
            </a:pPr>
            <a:r>
              <a:rPr lang="en-GB" sz="2000" u="sng" dirty="0">
                <a:solidFill>
                  <a:schemeClr val="bg1"/>
                </a:solidFill>
              </a:rPr>
              <a:t>Permitting, enforcement, and inspection resources</a:t>
            </a:r>
          </a:p>
          <a:p>
            <a:pPr marL="285750" indent="-285750">
              <a:spcAft>
                <a:spcPts val="600"/>
              </a:spcAft>
              <a:buFont typeface="Arial" panose="020B0604020202020204" pitchFamily="34" charset="0"/>
              <a:buChar char="•"/>
            </a:pPr>
            <a:r>
              <a:rPr lang="en-GB" sz="2000" dirty="0">
                <a:solidFill>
                  <a:schemeClr val="bg1"/>
                </a:solidFill>
              </a:rPr>
              <a:t>Permit Checklist</a:t>
            </a:r>
          </a:p>
          <a:p>
            <a:pPr marL="285750" indent="-285750">
              <a:spcAft>
                <a:spcPts val="600"/>
              </a:spcAft>
              <a:buFont typeface="Arial" panose="020B0604020202020204" pitchFamily="34" charset="0"/>
              <a:buChar char="•"/>
            </a:pPr>
            <a:r>
              <a:rPr lang="en-GB" sz="2000" dirty="0">
                <a:solidFill>
                  <a:schemeClr val="bg1"/>
                </a:solidFill>
              </a:rPr>
              <a:t>Inspection Checklist</a:t>
            </a:r>
          </a:p>
          <a:p>
            <a:pPr marL="285750" indent="-285750">
              <a:spcAft>
                <a:spcPts val="600"/>
              </a:spcAft>
              <a:buFont typeface="Arial" panose="020B0604020202020204" pitchFamily="34" charset="0"/>
              <a:buChar char="•"/>
            </a:pPr>
            <a:r>
              <a:rPr lang="en-GB" sz="2000" dirty="0">
                <a:solidFill>
                  <a:schemeClr val="bg1"/>
                </a:solidFill>
              </a:rPr>
              <a:t>Training for Building Department Staff</a:t>
            </a:r>
          </a:p>
          <a:p>
            <a:pPr marL="285750" indent="-285750">
              <a:spcAft>
                <a:spcPts val="600"/>
              </a:spcAft>
              <a:buFont typeface="Arial" panose="020B0604020202020204" pitchFamily="34" charset="0"/>
              <a:buChar char="•"/>
            </a:pPr>
            <a:r>
              <a:rPr lang="en-GB" sz="2000" dirty="0">
                <a:solidFill>
                  <a:schemeClr val="bg1"/>
                </a:solidFill>
              </a:rPr>
              <a:t>Counter Materials</a:t>
            </a:r>
          </a:p>
          <a:p>
            <a:pPr marL="285750" indent="-285750">
              <a:spcAft>
                <a:spcPts val="600"/>
              </a:spcAft>
              <a:buFont typeface="Arial" panose="020B0604020202020204" pitchFamily="34" charset="0"/>
              <a:buChar char="•"/>
            </a:pPr>
            <a:r>
              <a:rPr lang="en-GB" sz="2000" dirty="0">
                <a:solidFill>
                  <a:schemeClr val="bg1"/>
                </a:solidFill>
              </a:rPr>
              <a:t>FAQs</a:t>
            </a:r>
          </a:p>
        </p:txBody>
      </p:sp>
      <p:pic>
        <p:nvPicPr>
          <p:cNvPr id="9" name="Picture 8">
            <a:extLst>
              <a:ext uri="{FF2B5EF4-FFF2-40B4-BE49-F238E27FC236}">
                <a16:creationId xmlns:a16="http://schemas.microsoft.com/office/drawing/2014/main" id="{1CCC7E5A-3F0D-40E5-A263-94AF1467A959}"/>
              </a:ext>
            </a:extLst>
          </p:cNvPr>
          <p:cNvPicPr>
            <a:picLocks noChangeAspect="1"/>
          </p:cNvPicPr>
          <p:nvPr/>
        </p:nvPicPr>
        <p:blipFill>
          <a:blip r:embed="rId4"/>
          <a:stretch>
            <a:fillRect/>
          </a:stretch>
        </p:blipFill>
        <p:spPr>
          <a:xfrm>
            <a:off x="1468622" y="2591343"/>
            <a:ext cx="3211017" cy="4160332"/>
          </a:xfrm>
          <a:prstGeom prst="rect">
            <a:avLst/>
          </a:prstGeom>
          <a:ln w="19050">
            <a:solidFill>
              <a:schemeClr val="tx1"/>
            </a:solid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D63C79E9-4B34-4171-B759-6EE12C34CC8B}"/>
              </a:ext>
            </a:extLst>
          </p:cNvPr>
          <p:cNvSpPr/>
          <p:nvPr/>
        </p:nvSpPr>
        <p:spPr>
          <a:xfrm>
            <a:off x="2679405" y="6028660"/>
            <a:ext cx="733646" cy="72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735073B-EC38-4ABC-AB8C-CE3F8A295768}"/>
              </a:ext>
            </a:extLst>
          </p:cNvPr>
          <p:cNvSpPr>
            <a:spLocks noGrp="1"/>
          </p:cNvSpPr>
          <p:nvPr>
            <p:ph type="title"/>
          </p:nvPr>
        </p:nvSpPr>
        <p:spPr>
          <a:xfrm>
            <a:off x="1515670" y="595752"/>
            <a:ext cx="9194217" cy="682701"/>
          </a:xfrm>
        </p:spPr>
        <p:txBody>
          <a:bodyPr/>
          <a:lstStyle/>
          <a:p>
            <a:r>
              <a:rPr lang="en-US" dirty="0"/>
              <a:t>Resources for Implementation</a:t>
            </a:r>
          </a:p>
        </p:txBody>
      </p:sp>
    </p:spTree>
    <p:extLst>
      <p:ext uri="{BB962C8B-B14F-4D97-AF65-F5344CB8AC3E}">
        <p14:creationId xmlns:p14="http://schemas.microsoft.com/office/powerpoint/2010/main" val="286467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1DA60B7-DBA2-AF43-9580-ABE17AFF92DE}"/>
              </a:ext>
            </a:extLst>
          </p:cNvPr>
          <p:cNvSpPr>
            <a:spLocks noGrp="1"/>
          </p:cNvSpPr>
          <p:nvPr>
            <p:ph type="subTitle" idx="13"/>
          </p:nvPr>
        </p:nvSpPr>
        <p:spPr>
          <a:xfrm>
            <a:off x="1515670" y="1451077"/>
            <a:ext cx="9196620" cy="5397930"/>
          </a:xfrm>
        </p:spPr>
        <p:txBody>
          <a:bodyPr vert="horz" lIns="91440" tIns="45720" rIns="91440" bIns="45720" rtlCol="0" anchor="t">
            <a:noAutofit/>
          </a:bodyPr>
          <a:lstStyle/>
          <a:p>
            <a:pPr marL="457200" indent="-457200">
              <a:buFont typeface="+mj-lt"/>
              <a:buAutoNum type="arabicPeriod"/>
            </a:pPr>
            <a:r>
              <a:rPr lang="en-US" sz="2400" dirty="0"/>
              <a:t>What are reach codes – and, why? </a:t>
            </a:r>
          </a:p>
          <a:p>
            <a:pPr marL="457200" indent="-457200">
              <a:buFont typeface="+mj-lt"/>
              <a:buAutoNum type="arabicPeriod"/>
            </a:pPr>
            <a:r>
              <a:rPr lang="en-US" sz="2400" dirty="0"/>
              <a:t>Reach code basics</a:t>
            </a:r>
          </a:p>
          <a:p>
            <a:pPr marL="457200" indent="-457200">
              <a:buFont typeface="+mj-lt"/>
              <a:buAutoNum type="arabicPeriod"/>
            </a:pPr>
            <a:r>
              <a:rPr lang="en-US" sz="2400" dirty="0"/>
              <a:t>Building reach code details</a:t>
            </a:r>
          </a:p>
          <a:p>
            <a:pPr marL="457200" indent="-457200">
              <a:buFont typeface="+mj-lt"/>
              <a:buAutoNum type="arabicPeriod"/>
            </a:pPr>
            <a:r>
              <a:rPr lang="en-US" sz="2400" dirty="0"/>
              <a:t>Electric vehicle code details</a:t>
            </a:r>
          </a:p>
          <a:p>
            <a:pPr marL="457200" indent="-457200">
              <a:buFont typeface="+mj-lt"/>
              <a:buAutoNum type="arabicPeriod"/>
            </a:pPr>
            <a:r>
              <a:rPr lang="en-US" sz="2400" dirty="0"/>
              <a:t>Commonly cited concerns</a:t>
            </a:r>
          </a:p>
          <a:p>
            <a:pPr marL="457200" indent="-457200">
              <a:buFont typeface="+mj-lt"/>
              <a:buAutoNum type="arabicPeriod"/>
            </a:pPr>
            <a:r>
              <a:rPr lang="en-US" sz="2400" dirty="0"/>
              <a:t>Implementation plan</a:t>
            </a:r>
          </a:p>
          <a:p>
            <a:pPr marL="457200" indent="-457200">
              <a:buFont typeface="+mj-lt"/>
              <a:buAutoNum type="arabicPeriod"/>
            </a:pPr>
            <a:r>
              <a:rPr lang="en-US" sz="2400" dirty="0"/>
              <a:t>Summary</a:t>
            </a:r>
          </a:p>
          <a:p>
            <a:pPr marL="457200" indent="-457200">
              <a:buFont typeface="+mj-lt"/>
              <a:buAutoNum type="arabicPeriod"/>
            </a:pPr>
            <a:r>
              <a:rPr lang="en-US" sz="2400" dirty="0"/>
              <a:t>Questions and Discussion</a:t>
            </a:r>
          </a:p>
          <a:p>
            <a:pPr marL="0" indent="0">
              <a:buNone/>
            </a:pPr>
            <a:endParaRPr lang="en-US" sz="2400" dirty="0"/>
          </a:p>
        </p:txBody>
      </p:sp>
      <p:sp>
        <p:nvSpPr>
          <p:cNvPr id="3" name="Title 2">
            <a:extLst>
              <a:ext uri="{FF2B5EF4-FFF2-40B4-BE49-F238E27FC236}">
                <a16:creationId xmlns:a16="http://schemas.microsoft.com/office/drawing/2014/main" id="{C91E3B2F-797A-8E44-9C15-F954767C029D}"/>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773243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0B6B0DD-4F63-4467-BFFE-E071AA7F7B7E}"/>
              </a:ext>
            </a:extLst>
          </p:cNvPr>
          <p:cNvSpPr>
            <a:spLocks noGrp="1"/>
          </p:cNvSpPr>
          <p:nvPr>
            <p:ph type="subTitle" idx="13"/>
          </p:nvPr>
        </p:nvSpPr>
        <p:spPr>
          <a:xfrm>
            <a:off x="1515670" y="1645919"/>
            <a:ext cx="9185888" cy="4419623"/>
          </a:xfrm>
        </p:spPr>
        <p:txBody>
          <a:bodyPr/>
          <a:lstStyle/>
          <a:p>
            <a:pPr marL="457200" indent="-457200">
              <a:buFont typeface="+mj-lt"/>
              <a:buAutoNum type="arabicPeriod"/>
            </a:pPr>
            <a:r>
              <a:rPr lang="en-US" sz="3200" dirty="0"/>
              <a:t>$10,000 grant </a:t>
            </a:r>
          </a:p>
          <a:p>
            <a:pPr marL="457200" indent="-457200">
              <a:buFont typeface="+mj-lt"/>
              <a:buAutoNum type="arabicPeriod"/>
            </a:pPr>
            <a:r>
              <a:rPr lang="en-US" sz="3200" dirty="0"/>
              <a:t>Optional model codes</a:t>
            </a:r>
          </a:p>
          <a:p>
            <a:pPr marL="457200" indent="-457200">
              <a:buFont typeface="+mj-lt"/>
              <a:buAutoNum type="arabicPeriod"/>
            </a:pPr>
            <a:r>
              <a:rPr lang="en-US" sz="3200" dirty="0"/>
              <a:t>Consultant time for questions, customization</a:t>
            </a:r>
          </a:p>
          <a:p>
            <a:pPr marL="457200" indent="-457200">
              <a:buFont typeface="+mj-lt"/>
              <a:buAutoNum type="arabicPeriod"/>
            </a:pPr>
            <a:r>
              <a:rPr lang="en-US" sz="3200" dirty="0"/>
              <a:t>Adoption and implementation tools</a:t>
            </a:r>
          </a:p>
        </p:txBody>
      </p:sp>
      <p:sp>
        <p:nvSpPr>
          <p:cNvPr id="3" name="Title 2">
            <a:extLst>
              <a:ext uri="{FF2B5EF4-FFF2-40B4-BE49-F238E27FC236}">
                <a16:creationId xmlns:a16="http://schemas.microsoft.com/office/drawing/2014/main" id="{D25F5045-9991-4C26-9CE6-4771D8222A50}"/>
              </a:ext>
            </a:extLst>
          </p:cNvPr>
          <p:cNvSpPr>
            <a:spLocks noGrp="1"/>
          </p:cNvSpPr>
          <p:nvPr>
            <p:ph type="title"/>
          </p:nvPr>
        </p:nvSpPr>
        <p:spPr/>
        <p:txBody>
          <a:bodyPr/>
          <a:lstStyle/>
          <a:p>
            <a:r>
              <a:rPr lang="en-US" dirty="0"/>
              <a:t>Resources for Cities</a:t>
            </a:r>
            <a:endParaRPr lang="en-US" dirty="0">
              <a:solidFill>
                <a:srgbClr val="FF0000"/>
              </a:solidFill>
            </a:endParaRPr>
          </a:p>
        </p:txBody>
      </p:sp>
      <p:pic>
        <p:nvPicPr>
          <p:cNvPr id="5" name="Picture 4">
            <a:extLst>
              <a:ext uri="{FF2B5EF4-FFF2-40B4-BE49-F238E27FC236}">
                <a16:creationId xmlns:a16="http://schemas.microsoft.com/office/drawing/2014/main" id="{B06C7F3F-A166-4FCD-8CCF-70A02B65AF23}"/>
              </a:ext>
            </a:extLst>
          </p:cNvPr>
          <p:cNvPicPr>
            <a:picLocks noChangeAspect="1"/>
          </p:cNvPicPr>
          <p:nvPr/>
        </p:nvPicPr>
        <p:blipFill>
          <a:blip r:embed="rId3"/>
          <a:stretch>
            <a:fillRect/>
          </a:stretch>
        </p:blipFill>
        <p:spPr>
          <a:xfrm>
            <a:off x="4835749" y="4412460"/>
            <a:ext cx="2209800" cy="853228"/>
          </a:xfrm>
          <a:prstGeom prst="rect">
            <a:avLst/>
          </a:prstGeom>
        </p:spPr>
      </p:pic>
      <p:pic>
        <p:nvPicPr>
          <p:cNvPr id="6" name="Picture 5">
            <a:extLst>
              <a:ext uri="{FF2B5EF4-FFF2-40B4-BE49-F238E27FC236}">
                <a16:creationId xmlns:a16="http://schemas.microsoft.com/office/drawing/2014/main" id="{C31ACAF9-F153-4341-949F-E6386F8A4F1C}"/>
              </a:ext>
            </a:extLst>
          </p:cNvPr>
          <p:cNvPicPr>
            <a:picLocks noChangeAspect="1"/>
          </p:cNvPicPr>
          <p:nvPr/>
        </p:nvPicPr>
        <p:blipFill>
          <a:blip r:embed="rId4"/>
          <a:stretch>
            <a:fillRect/>
          </a:stretch>
        </p:blipFill>
        <p:spPr>
          <a:xfrm>
            <a:off x="1582233" y="4412460"/>
            <a:ext cx="1628775" cy="1083875"/>
          </a:xfrm>
          <a:prstGeom prst="rect">
            <a:avLst/>
          </a:prstGeom>
        </p:spPr>
      </p:pic>
      <p:pic>
        <p:nvPicPr>
          <p:cNvPr id="7" name="Picture 6">
            <a:extLst>
              <a:ext uri="{FF2B5EF4-FFF2-40B4-BE49-F238E27FC236}">
                <a16:creationId xmlns:a16="http://schemas.microsoft.com/office/drawing/2014/main" id="{76FE3BA9-AF18-4031-B2A0-703542CFA143}"/>
              </a:ext>
            </a:extLst>
          </p:cNvPr>
          <p:cNvPicPr>
            <a:picLocks noChangeAspect="1"/>
          </p:cNvPicPr>
          <p:nvPr/>
        </p:nvPicPr>
        <p:blipFill>
          <a:blip r:embed="rId5"/>
          <a:stretch>
            <a:fillRect/>
          </a:stretch>
        </p:blipFill>
        <p:spPr>
          <a:xfrm>
            <a:off x="3132134" y="5758360"/>
            <a:ext cx="2808515" cy="614363"/>
          </a:xfrm>
          <a:prstGeom prst="rect">
            <a:avLst/>
          </a:prstGeom>
        </p:spPr>
      </p:pic>
      <p:pic>
        <p:nvPicPr>
          <p:cNvPr id="8" name="Picture 7">
            <a:extLst>
              <a:ext uri="{FF2B5EF4-FFF2-40B4-BE49-F238E27FC236}">
                <a16:creationId xmlns:a16="http://schemas.microsoft.com/office/drawing/2014/main" id="{23DC58F1-D123-4902-B76A-0BBCB3A73905}"/>
              </a:ext>
            </a:extLst>
          </p:cNvPr>
          <p:cNvPicPr>
            <a:picLocks noChangeAspect="1"/>
          </p:cNvPicPr>
          <p:nvPr/>
        </p:nvPicPr>
        <p:blipFill>
          <a:blip r:embed="rId6"/>
          <a:stretch>
            <a:fillRect/>
          </a:stretch>
        </p:blipFill>
        <p:spPr>
          <a:xfrm>
            <a:off x="6464891" y="5642984"/>
            <a:ext cx="2253343" cy="876300"/>
          </a:xfrm>
          <a:prstGeom prst="rect">
            <a:avLst/>
          </a:prstGeom>
        </p:spPr>
      </p:pic>
      <p:pic>
        <p:nvPicPr>
          <p:cNvPr id="9" name="Picture 8">
            <a:extLst>
              <a:ext uri="{FF2B5EF4-FFF2-40B4-BE49-F238E27FC236}">
                <a16:creationId xmlns:a16="http://schemas.microsoft.com/office/drawing/2014/main" id="{72F0794D-1080-4885-A231-75FD06E2EECD}"/>
              </a:ext>
            </a:extLst>
          </p:cNvPr>
          <p:cNvPicPr>
            <a:picLocks noChangeAspect="1"/>
          </p:cNvPicPr>
          <p:nvPr/>
        </p:nvPicPr>
        <p:blipFill>
          <a:blip r:embed="rId7"/>
          <a:stretch>
            <a:fillRect/>
          </a:stretch>
        </p:blipFill>
        <p:spPr>
          <a:xfrm>
            <a:off x="8325493" y="4576184"/>
            <a:ext cx="2447925" cy="830166"/>
          </a:xfrm>
          <a:prstGeom prst="rect">
            <a:avLst/>
          </a:prstGeom>
        </p:spPr>
      </p:pic>
    </p:spTree>
    <p:extLst>
      <p:ext uri="{BB962C8B-B14F-4D97-AF65-F5344CB8AC3E}">
        <p14:creationId xmlns:p14="http://schemas.microsoft.com/office/powerpoint/2010/main" val="944488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79C0-848F-421E-991F-4ABBA944BC8F}"/>
              </a:ext>
            </a:extLst>
          </p:cNvPr>
          <p:cNvSpPr>
            <a:spLocks noGrp="1"/>
          </p:cNvSpPr>
          <p:nvPr>
            <p:ph type="title"/>
          </p:nvPr>
        </p:nvSpPr>
        <p:spPr>
          <a:xfrm>
            <a:off x="1515670" y="265176"/>
            <a:ext cx="9194217" cy="1113331"/>
          </a:xfrm>
        </p:spPr>
        <p:txBody>
          <a:bodyPr>
            <a:normAutofit/>
          </a:bodyPr>
          <a:lstStyle/>
          <a:p>
            <a:r>
              <a:rPr lang="en-GB" dirty="0"/>
              <a:t>What Other Agencies are Doing</a:t>
            </a:r>
          </a:p>
        </p:txBody>
      </p:sp>
      <p:graphicFrame>
        <p:nvGraphicFramePr>
          <p:cNvPr id="3" name="Table 2">
            <a:extLst>
              <a:ext uri="{FF2B5EF4-FFF2-40B4-BE49-F238E27FC236}">
                <a16:creationId xmlns:a16="http://schemas.microsoft.com/office/drawing/2014/main" id="{1B0802FD-B0DE-4022-9836-25F3C8F0F7DF}"/>
              </a:ext>
            </a:extLst>
          </p:cNvPr>
          <p:cNvGraphicFramePr>
            <a:graphicFrameLocks noGrp="1"/>
          </p:cNvGraphicFramePr>
          <p:nvPr>
            <p:extLst>
              <p:ext uri="{D42A27DB-BD31-4B8C-83A1-F6EECF244321}">
                <p14:modId xmlns:p14="http://schemas.microsoft.com/office/powerpoint/2010/main" val="253701827"/>
              </p:ext>
            </p:extLst>
          </p:nvPr>
        </p:nvGraphicFramePr>
        <p:xfrm>
          <a:off x="802285" y="1626044"/>
          <a:ext cx="10856315" cy="4612719"/>
        </p:xfrm>
        <a:graphic>
          <a:graphicData uri="http://schemas.openxmlformats.org/drawingml/2006/table">
            <a:tbl>
              <a:tblPr firstRow="1" bandRow="1">
                <a:tableStyleId>{5C22544A-7EE6-4342-B048-85BDC9FD1C3A}</a:tableStyleId>
              </a:tblPr>
              <a:tblGrid>
                <a:gridCol w="1933989">
                  <a:extLst>
                    <a:ext uri="{9D8B030D-6E8A-4147-A177-3AD203B41FA5}">
                      <a16:colId xmlns:a16="http://schemas.microsoft.com/office/drawing/2014/main" val="2940047055"/>
                    </a:ext>
                  </a:extLst>
                </a:gridCol>
                <a:gridCol w="2024732">
                  <a:extLst>
                    <a:ext uri="{9D8B030D-6E8A-4147-A177-3AD203B41FA5}">
                      <a16:colId xmlns:a16="http://schemas.microsoft.com/office/drawing/2014/main" val="949473399"/>
                    </a:ext>
                  </a:extLst>
                </a:gridCol>
                <a:gridCol w="1967461">
                  <a:extLst>
                    <a:ext uri="{9D8B030D-6E8A-4147-A177-3AD203B41FA5}">
                      <a16:colId xmlns:a16="http://schemas.microsoft.com/office/drawing/2014/main" val="1259708845"/>
                    </a:ext>
                  </a:extLst>
                </a:gridCol>
                <a:gridCol w="1411080">
                  <a:extLst>
                    <a:ext uri="{9D8B030D-6E8A-4147-A177-3AD203B41FA5}">
                      <a16:colId xmlns:a16="http://schemas.microsoft.com/office/drawing/2014/main" val="1192747829"/>
                    </a:ext>
                  </a:extLst>
                </a:gridCol>
                <a:gridCol w="3519053">
                  <a:extLst>
                    <a:ext uri="{9D8B030D-6E8A-4147-A177-3AD203B41FA5}">
                      <a16:colId xmlns:a16="http://schemas.microsoft.com/office/drawing/2014/main" val="1184655074"/>
                    </a:ext>
                  </a:extLst>
                </a:gridCol>
              </a:tblGrid>
              <a:tr h="772239">
                <a:tc>
                  <a:txBody>
                    <a:bodyPr/>
                    <a:lstStyle/>
                    <a:p>
                      <a:r>
                        <a:rPr lang="en-US" sz="1400" dirty="0">
                          <a:solidFill>
                            <a:schemeClr val="bg1"/>
                          </a:solidFill>
                        </a:rPr>
                        <a:t>City</a:t>
                      </a:r>
                    </a:p>
                  </a:txBody>
                  <a:tcPr/>
                </a:tc>
                <a:tc>
                  <a:txBody>
                    <a:bodyPr/>
                    <a:lstStyle/>
                    <a:p>
                      <a:pPr algn="ctr"/>
                      <a:r>
                        <a:rPr lang="en-US" sz="1400" dirty="0"/>
                        <a:t>Choice All-Electric or High Efficiency Mixed-Fuel</a:t>
                      </a:r>
                    </a:p>
                  </a:txBody>
                  <a:tcPr/>
                </a:tc>
                <a:tc>
                  <a:txBody>
                    <a:bodyPr/>
                    <a:lstStyle/>
                    <a:p>
                      <a:pPr algn="ctr"/>
                      <a:r>
                        <a:rPr lang="en-US" sz="1400" dirty="0"/>
                        <a:t>All-Electric with Limited Gas Usage</a:t>
                      </a:r>
                    </a:p>
                  </a:txBody>
                  <a:tcPr/>
                </a:tc>
                <a:tc>
                  <a:txBody>
                    <a:bodyPr/>
                    <a:lstStyle/>
                    <a:p>
                      <a:pPr algn="ctr"/>
                      <a:r>
                        <a:rPr lang="en-US" sz="1400" dirty="0"/>
                        <a:t>Natural Gas Ban</a:t>
                      </a:r>
                    </a:p>
                  </a:txBody>
                  <a:tcPr/>
                </a:tc>
                <a:tc>
                  <a:txBody>
                    <a:bodyPr/>
                    <a:lstStyle/>
                    <a:p>
                      <a:pPr algn="ctr"/>
                      <a:r>
                        <a:rPr lang="en-US" sz="1400" dirty="0"/>
                        <a:t>Electric Vehicles</a:t>
                      </a:r>
                    </a:p>
                  </a:txBody>
                  <a:tcPr/>
                </a:tc>
                <a:extLst>
                  <a:ext uri="{0D108BD9-81ED-4DB2-BD59-A6C34878D82A}">
                    <a16:rowId xmlns:a16="http://schemas.microsoft.com/office/drawing/2014/main" val="1903071917"/>
                  </a:ext>
                </a:extLst>
              </a:tr>
              <a:tr h="283679">
                <a:tc>
                  <a:txBody>
                    <a:bodyPr/>
                    <a:lstStyle/>
                    <a:p>
                      <a:r>
                        <a:rPr lang="en-US" sz="1400" b="0" dirty="0">
                          <a:solidFill>
                            <a:schemeClr val="tx1"/>
                          </a:solidFill>
                        </a:rPr>
                        <a:t>Burlingame</a:t>
                      </a:r>
                    </a:p>
                  </a:txBody>
                  <a:tcPr/>
                </a:tc>
                <a:tc>
                  <a:txBody>
                    <a:bodyPr/>
                    <a:lstStyle/>
                    <a:p>
                      <a:pPr algn="ctr"/>
                      <a:endParaRPr lang="en-US" sz="1400" b="0" dirty="0"/>
                    </a:p>
                  </a:txBody>
                  <a:tcPr/>
                </a:tc>
                <a:tc>
                  <a:txBody>
                    <a:bodyPr/>
                    <a:lstStyle/>
                    <a:p>
                      <a:pPr algn="ctr"/>
                      <a:r>
                        <a:rPr lang="en-US" sz="1400" b="0" dirty="0"/>
                        <a:t>Exploring</a:t>
                      </a:r>
                    </a:p>
                  </a:txBody>
                  <a:tcPr/>
                </a:tc>
                <a:tc>
                  <a:txBody>
                    <a:bodyPr/>
                    <a:lstStyle/>
                    <a:p>
                      <a:pPr algn="ctr"/>
                      <a:endParaRPr lang="en-US" sz="14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EV Ready code (PCE model)</a:t>
                      </a:r>
                    </a:p>
                  </a:txBody>
                  <a:tcPr/>
                </a:tc>
                <a:extLst>
                  <a:ext uri="{0D108BD9-81ED-4DB2-BD59-A6C34878D82A}">
                    <a16:rowId xmlns:a16="http://schemas.microsoft.com/office/drawing/2014/main" val="1979884166"/>
                  </a:ext>
                </a:extLst>
              </a:tr>
              <a:tr h="283679">
                <a:tc>
                  <a:txBody>
                    <a:bodyPr/>
                    <a:lstStyle/>
                    <a:p>
                      <a:r>
                        <a:rPr lang="en-US" sz="1400" b="0" dirty="0">
                          <a:solidFill>
                            <a:schemeClr val="tx1"/>
                          </a:solidFill>
                        </a:rPr>
                        <a:t>Brisbane</a:t>
                      </a:r>
                    </a:p>
                  </a:txBody>
                  <a:tcPr/>
                </a:tc>
                <a:tc>
                  <a:txBody>
                    <a:bodyPr/>
                    <a:lstStyle/>
                    <a:p>
                      <a:pPr algn="ctr"/>
                      <a:endParaRPr lang="en-US" sz="1400" b="0" dirty="0"/>
                    </a:p>
                  </a:txBody>
                  <a:tcPr/>
                </a:tc>
                <a:tc>
                  <a:txBody>
                    <a:bodyPr/>
                    <a:lstStyle/>
                    <a:p>
                      <a:pPr algn="ctr"/>
                      <a:r>
                        <a:rPr lang="en-US" sz="1400" b="0" dirty="0"/>
                        <a:t>ADOPTED</a:t>
                      </a:r>
                    </a:p>
                  </a:txBody>
                  <a:tcPr/>
                </a:tc>
                <a:tc>
                  <a:txBody>
                    <a:bodyPr/>
                    <a:lstStyle/>
                    <a:p>
                      <a:pPr algn="ctr"/>
                      <a:endParaRPr lang="en-US" sz="14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Aggressive EV Ready code</a:t>
                      </a:r>
                    </a:p>
                  </a:txBody>
                  <a:tcPr/>
                </a:tc>
                <a:extLst>
                  <a:ext uri="{0D108BD9-81ED-4DB2-BD59-A6C34878D82A}">
                    <a16:rowId xmlns:a16="http://schemas.microsoft.com/office/drawing/2014/main" val="369831285"/>
                  </a:ext>
                </a:extLst>
              </a:tr>
              <a:tr h="283679">
                <a:tc>
                  <a:txBody>
                    <a:bodyPr/>
                    <a:lstStyle/>
                    <a:p>
                      <a:r>
                        <a:rPr lang="en-US" sz="1400" b="0" dirty="0">
                          <a:solidFill>
                            <a:schemeClr val="tx1"/>
                          </a:solidFill>
                        </a:rPr>
                        <a:t>Menlo Park</a:t>
                      </a:r>
                    </a:p>
                  </a:txBody>
                  <a:tcPr/>
                </a:tc>
                <a:tc>
                  <a:txBody>
                    <a:bodyPr/>
                    <a:lstStyle/>
                    <a:p>
                      <a:pPr algn="ctr"/>
                      <a:endParaRPr lang="en-US" sz="1400" b="0" dirty="0"/>
                    </a:p>
                  </a:txBody>
                  <a:tcPr/>
                </a:tc>
                <a:tc>
                  <a:txBody>
                    <a:bodyPr/>
                    <a:lstStyle/>
                    <a:p>
                      <a:pPr algn="ctr"/>
                      <a:r>
                        <a:rPr lang="en-US" sz="1400" b="0" dirty="0"/>
                        <a:t>ADOPTED</a:t>
                      </a:r>
                    </a:p>
                  </a:txBody>
                  <a:tcPr/>
                </a:tc>
                <a:tc>
                  <a:txBody>
                    <a:bodyPr/>
                    <a:lstStyle/>
                    <a:p>
                      <a:pPr algn="ctr"/>
                      <a:endParaRPr lang="en-US" sz="1400" b="0" dirty="0"/>
                    </a:p>
                  </a:txBody>
                  <a:tcPr/>
                </a:tc>
                <a:tc>
                  <a:txBody>
                    <a:bodyPr/>
                    <a:lstStyle/>
                    <a:p>
                      <a:pPr algn="ctr"/>
                      <a:r>
                        <a:rPr lang="en-US" sz="1400" b="0" dirty="0"/>
                        <a:t>Increase chargers &amp; EV Capable (2018)</a:t>
                      </a:r>
                    </a:p>
                  </a:txBody>
                  <a:tcPr/>
                </a:tc>
                <a:extLst>
                  <a:ext uri="{0D108BD9-81ED-4DB2-BD59-A6C34878D82A}">
                    <a16:rowId xmlns:a16="http://schemas.microsoft.com/office/drawing/2014/main" val="2697330774"/>
                  </a:ext>
                </a:extLst>
              </a:tr>
              <a:tr h="283679">
                <a:tc>
                  <a:txBody>
                    <a:bodyPr/>
                    <a:lstStyle/>
                    <a:p>
                      <a:r>
                        <a:rPr lang="en-US" sz="1400" dirty="0">
                          <a:solidFill>
                            <a:schemeClr val="tx1"/>
                          </a:solidFill>
                        </a:rPr>
                        <a:t>Milpitas</a:t>
                      </a:r>
                    </a:p>
                  </a:txBody>
                  <a:tcPr/>
                </a:tc>
                <a:tc>
                  <a:txBody>
                    <a:bodyPr/>
                    <a:lstStyle/>
                    <a:p>
                      <a:pPr algn="ctr"/>
                      <a:r>
                        <a:rPr lang="en-US" sz="1400" dirty="0"/>
                        <a:t>ADOPTED</a:t>
                      </a:r>
                    </a:p>
                  </a:txBody>
                  <a:tcPr/>
                </a:tc>
                <a:tc>
                  <a:txBody>
                    <a:bodyPr/>
                    <a:lstStyle/>
                    <a:p>
                      <a:pPr algn="ctr"/>
                      <a:endParaRPr lang="en-US" sz="1400" dirty="0"/>
                    </a:p>
                  </a:txBody>
                  <a:tcPr/>
                </a:tc>
                <a:tc>
                  <a:txBody>
                    <a:bodyPr/>
                    <a:lstStyle/>
                    <a:p>
                      <a:pPr algn="ct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Increase chargers &amp; EV Capable </a:t>
                      </a:r>
                    </a:p>
                  </a:txBody>
                  <a:tcPr/>
                </a:tc>
                <a:extLst>
                  <a:ext uri="{0D108BD9-81ED-4DB2-BD59-A6C34878D82A}">
                    <a16:rowId xmlns:a16="http://schemas.microsoft.com/office/drawing/2014/main" val="447976761"/>
                  </a:ext>
                </a:extLst>
              </a:tr>
              <a:tr h="283679">
                <a:tc>
                  <a:txBody>
                    <a:bodyPr/>
                    <a:lstStyle/>
                    <a:p>
                      <a:r>
                        <a:rPr lang="en-US" sz="1400" dirty="0">
                          <a:solidFill>
                            <a:schemeClr val="tx1"/>
                          </a:solidFill>
                        </a:rPr>
                        <a:t>Morgan Hill</a:t>
                      </a:r>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a:t>ADOPTED</a:t>
                      </a:r>
                    </a:p>
                  </a:txBody>
                  <a:tcPr/>
                </a:tc>
                <a:tc>
                  <a:txBody>
                    <a:bodyPr/>
                    <a:lstStyle/>
                    <a:p>
                      <a:pPr algn="ctr"/>
                      <a:endParaRPr lang="en-US" sz="1400" dirty="0"/>
                    </a:p>
                  </a:txBody>
                  <a:tcPr/>
                </a:tc>
                <a:extLst>
                  <a:ext uri="{0D108BD9-81ED-4DB2-BD59-A6C34878D82A}">
                    <a16:rowId xmlns:a16="http://schemas.microsoft.com/office/drawing/2014/main" val="3988346810"/>
                  </a:ext>
                </a:extLst>
              </a:tr>
              <a:tr h="283679">
                <a:tc>
                  <a:txBody>
                    <a:bodyPr/>
                    <a:lstStyle/>
                    <a:p>
                      <a:r>
                        <a:rPr lang="en-US" sz="1400" dirty="0">
                          <a:solidFill>
                            <a:schemeClr val="tx1"/>
                          </a:solidFill>
                        </a:rPr>
                        <a:t>Mountain View</a:t>
                      </a:r>
                    </a:p>
                  </a:txBody>
                  <a:tcPr/>
                </a:tc>
                <a:tc>
                  <a:txBody>
                    <a:bodyPr/>
                    <a:lstStyle/>
                    <a:p>
                      <a:pPr algn="ctr"/>
                      <a:endParaRPr lang="en-US" sz="1400" dirty="0"/>
                    </a:p>
                  </a:txBody>
                  <a:tcPr/>
                </a:tc>
                <a:tc>
                  <a:txBody>
                    <a:bodyPr/>
                    <a:lstStyle/>
                    <a:p>
                      <a:pPr algn="ctr"/>
                      <a:r>
                        <a:rPr lang="en-US" sz="1400" dirty="0"/>
                        <a:t>ADOPTED</a:t>
                      </a:r>
                    </a:p>
                  </a:txBody>
                  <a:tcPr/>
                </a:tc>
                <a:tc>
                  <a:txBody>
                    <a:bodyPr/>
                    <a:lstStyle/>
                    <a:p>
                      <a:pPr algn="ctr"/>
                      <a:endParaRPr lang="en-US" sz="1400" dirty="0"/>
                    </a:p>
                  </a:txBody>
                  <a:tcPr/>
                </a:tc>
                <a:tc>
                  <a:txBody>
                    <a:bodyPr/>
                    <a:lstStyle/>
                    <a:p>
                      <a:pPr algn="ctr"/>
                      <a:r>
                        <a:rPr lang="en-US" sz="1400" dirty="0"/>
                        <a:t>Aggressive EV Ready code</a:t>
                      </a:r>
                    </a:p>
                  </a:txBody>
                  <a:tcPr/>
                </a:tc>
                <a:extLst>
                  <a:ext uri="{0D108BD9-81ED-4DB2-BD59-A6C34878D82A}">
                    <a16:rowId xmlns:a16="http://schemas.microsoft.com/office/drawing/2014/main" val="466444854"/>
                  </a:ext>
                </a:extLst>
              </a:tr>
              <a:tr h="283679">
                <a:tc>
                  <a:txBody>
                    <a:bodyPr/>
                    <a:lstStyle/>
                    <a:p>
                      <a:r>
                        <a:rPr lang="en-US" sz="1400" dirty="0">
                          <a:solidFill>
                            <a:schemeClr val="tx1"/>
                          </a:solidFill>
                        </a:rPr>
                        <a:t>Pacifica</a:t>
                      </a:r>
                    </a:p>
                  </a:txBody>
                  <a:tcPr/>
                </a:tc>
                <a:tc>
                  <a:txBody>
                    <a:bodyPr/>
                    <a:lstStyle/>
                    <a:p>
                      <a:pPr algn="ctr"/>
                      <a:endParaRPr lang="en-US" sz="1400" dirty="0"/>
                    </a:p>
                  </a:txBody>
                  <a:tcPr/>
                </a:tc>
                <a:tc>
                  <a:txBody>
                    <a:bodyPr/>
                    <a:lstStyle/>
                    <a:p>
                      <a:pPr algn="ctr"/>
                      <a:r>
                        <a:rPr lang="en-US" sz="1400" dirty="0"/>
                        <a:t>ADOPTED</a:t>
                      </a:r>
                    </a:p>
                  </a:txBody>
                  <a:tcPr/>
                </a:tc>
                <a:tc>
                  <a:txBody>
                    <a:bodyPr/>
                    <a:lstStyle/>
                    <a:p>
                      <a:pPr algn="ct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Increase chargers (2017)</a:t>
                      </a:r>
                    </a:p>
                  </a:txBody>
                  <a:tcPr/>
                </a:tc>
                <a:extLst>
                  <a:ext uri="{0D108BD9-81ED-4DB2-BD59-A6C34878D82A}">
                    <a16:rowId xmlns:a16="http://schemas.microsoft.com/office/drawing/2014/main" val="1252863094"/>
                  </a:ext>
                </a:extLst>
              </a:tr>
              <a:tr h="283679">
                <a:tc>
                  <a:txBody>
                    <a:bodyPr/>
                    <a:lstStyle/>
                    <a:p>
                      <a:r>
                        <a:rPr lang="en-US" sz="1400" dirty="0">
                          <a:solidFill>
                            <a:schemeClr val="tx1"/>
                          </a:solidFill>
                        </a:rPr>
                        <a:t>Palo Alto</a:t>
                      </a:r>
                    </a:p>
                  </a:txBody>
                  <a:tcPr/>
                </a:tc>
                <a:tc>
                  <a:txBody>
                    <a:bodyPr/>
                    <a:lstStyle/>
                    <a:p>
                      <a:pPr algn="ctr"/>
                      <a:endParaRPr lang="en-US" sz="1400" dirty="0"/>
                    </a:p>
                  </a:txBody>
                  <a:tcPr/>
                </a:tc>
                <a:tc>
                  <a:txBody>
                    <a:bodyPr/>
                    <a:lstStyle/>
                    <a:p>
                      <a:pPr algn="ctr"/>
                      <a:r>
                        <a:rPr lang="en-US" sz="1400" dirty="0"/>
                        <a:t>ADOPTED</a:t>
                      </a:r>
                    </a:p>
                  </a:txBody>
                  <a:tcPr/>
                </a:tc>
                <a:tc>
                  <a:txBody>
                    <a:bodyPr/>
                    <a:lstStyle/>
                    <a:p>
                      <a:pPr algn="ct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Aggressive EV Ready code</a:t>
                      </a:r>
                    </a:p>
                  </a:txBody>
                  <a:tcPr/>
                </a:tc>
                <a:extLst>
                  <a:ext uri="{0D108BD9-81ED-4DB2-BD59-A6C34878D82A}">
                    <a16:rowId xmlns:a16="http://schemas.microsoft.com/office/drawing/2014/main" val="3230257872"/>
                  </a:ext>
                </a:extLst>
              </a:tr>
              <a:tr h="283679">
                <a:tc>
                  <a:txBody>
                    <a:bodyPr/>
                    <a:lstStyle/>
                    <a:p>
                      <a:r>
                        <a:rPr lang="en-US" sz="1400" dirty="0">
                          <a:solidFill>
                            <a:schemeClr val="tx1"/>
                          </a:solidFill>
                        </a:rPr>
                        <a:t>Redwood City</a:t>
                      </a:r>
                    </a:p>
                  </a:txBody>
                  <a:tcPr/>
                </a:tc>
                <a:tc>
                  <a:txBody>
                    <a:bodyPr/>
                    <a:lstStyle/>
                    <a:p>
                      <a:pPr algn="ctr"/>
                      <a:endParaRPr lang="en-US" sz="1400" dirty="0"/>
                    </a:p>
                  </a:txBody>
                  <a:tcPr/>
                </a:tc>
                <a:tc>
                  <a:txBody>
                    <a:bodyPr/>
                    <a:lstStyle/>
                    <a:p>
                      <a:pPr algn="ctr"/>
                      <a:r>
                        <a:rPr lang="en-US" sz="1400" dirty="0"/>
                        <a:t>COUNCIL OK</a:t>
                      </a:r>
                    </a:p>
                  </a:txBody>
                  <a:tcPr/>
                </a:tc>
                <a:tc>
                  <a:txBody>
                    <a:bodyPr/>
                    <a:lstStyle/>
                    <a:p>
                      <a:pPr algn="ctr"/>
                      <a:endParaRPr lang="en-US" sz="1400" dirty="0"/>
                    </a:p>
                  </a:txBody>
                  <a:tcPr/>
                </a:tc>
                <a:tc>
                  <a:txBody>
                    <a:bodyPr/>
                    <a:lstStyle/>
                    <a:p>
                      <a:pPr algn="ctr"/>
                      <a:r>
                        <a:rPr lang="en-US" sz="1400" dirty="0"/>
                        <a:t>EV Ready code (PCE model)</a:t>
                      </a:r>
                    </a:p>
                  </a:txBody>
                  <a:tcPr/>
                </a:tc>
                <a:extLst>
                  <a:ext uri="{0D108BD9-81ED-4DB2-BD59-A6C34878D82A}">
                    <a16:rowId xmlns:a16="http://schemas.microsoft.com/office/drawing/2014/main" val="2445069270"/>
                  </a:ext>
                </a:extLst>
              </a:tr>
              <a:tr h="283679">
                <a:tc>
                  <a:txBody>
                    <a:bodyPr/>
                    <a:lstStyle/>
                    <a:p>
                      <a:r>
                        <a:rPr lang="en-US" sz="1400" dirty="0">
                          <a:solidFill>
                            <a:schemeClr val="tx1"/>
                          </a:solidFill>
                        </a:rPr>
                        <a:t>San Mateo</a:t>
                      </a:r>
                    </a:p>
                  </a:txBody>
                  <a:tcPr/>
                </a:tc>
                <a:tc>
                  <a:txBody>
                    <a:bodyPr/>
                    <a:lstStyle/>
                    <a:p>
                      <a:pPr algn="ctr"/>
                      <a:r>
                        <a:rPr lang="en-US" sz="1400" dirty="0"/>
                        <a:t>ADOPTED</a:t>
                      </a:r>
                    </a:p>
                  </a:txBody>
                  <a:tcPr/>
                </a:tc>
                <a:tc>
                  <a:txBody>
                    <a:bodyPr/>
                    <a:lstStyle/>
                    <a:p>
                      <a:pPr algn="ctr"/>
                      <a:endParaRPr lang="en-US" sz="1400"/>
                    </a:p>
                  </a:txBody>
                  <a:tcPr/>
                </a:tc>
                <a:tc>
                  <a:txBody>
                    <a:bodyPr/>
                    <a:lstStyle/>
                    <a:p>
                      <a:pPr algn="ctr"/>
                      <a:endParaRPr lang="en-US" sz="1400" dirty="0"/>
                    </a:p>
                  </a:txBody>
                  <a:tcPr/>
                </a:tc>
                <a:tc>
                  <a:txBody>
                    <a:bodyPr/>
                    <a:lstStyle/>
                    <a:p>
                      <a:pPr algn="ctr"/>
                      <a:r>
                        <a:rPr lang="en-US" sz="1400" b="0" dirty="0"/>
                        <a:t>Increase chargers &amp; EV Capable </a:t>
                      </a:r>
                    </a:p>
                  </a:txBody>
                  <a:tcPr/>
                </a:tc>
                <a:extLst>
                  <a:ext uri="{0D108BD9-81ED-4DB2-BD59-A6C34878D82A}">
                    <a16:rowId xmlns:a16="http://schemas.microsoft.com/office/drawing/2014/main" val="2458428436"/>
                  </a:ext>
                </a:extLst>
              </a:tr>
              <a:tr h="477774">
                <a:tc>
                  <a:txBody>
                    <a:bodyPr/>
                    <a:lstStyle/>
                    <a:p>
                      <a:r>
                        <a:rPr lang="en-US" sz="1400" dirty="0">
                          <a:solidFill>
                            <a:schemeClr val="tx1"/>
                          </a:solidFill>
                        </a:rPr>
                        <a:t>San Jose</a:t>
                      </a:r>
                    </a:p>
                  </a:txBody>
                  <a:tcPr/>
                </a:tc>
                <a:tc>
                  <a:txBody>
                    <a:bodyPr/>
                    <a:lstStyle/>
                    <a:p>
                      <a:pPr algn="ctr"/>
                      <a:endParaRPr lang="en-US" sz="1400" dirty="0"/>
                    </a:p>
                  </a:txBody>
                  <a:tcPr/>
                </a:tc>
                <a:tc>
                  <a:txBody>
                    <a:bodyPr/>
                    <a:lstStyle/>
                    <a:p>
                      <a:pPr algn="ctr"/>
                      <a:r>
                        <a:rPr lang="en-US" sz="1400" dirty="0"/>
                        <a:t>ADOPTED</a:t>
                      </a:r>
                    </a:p>
                  </a:txBody>
                  <a:tcPr/>
                </a:tc>
                <a:tc>
                  <a:txBody>
                    <a:bodyPr/>
                    <a:lstStyle/>
                    <a:p>
                      <a:pPr algn="ctr"/>
                      <a:r>
                        <a:rPr lang="en-US" sz="1400" dirty="0"/>
                        <a:t>ADOPTED </a:t>
                      </a:r>
                    </a:p>
                    <a:p>
                      <a:pPr algn="ctr"/>
                      <a:r>
                        <a:rPr lang="en-US" sz="1200" dirty="0"/>
                        <a:t>(low rise)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Increase chargers &amp; EV Capable </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391407457"/>
                  </a:ext>
                </a:extLst>
              </a:tr>
              <a:tr h="283679">
                <a:tc>
                  <a:txBody>
                    <a:bodyPr/>
                    <a:lstStyle/>
                    <a:p>
                      <a:r>
                        <a:rPr lang="en-US" sz="1400" dirty="0">
                          <a:solidFill>
                            <a:schemeClr val="tx1"/>
                          </a:solidFill>
                        </a:rPr>
                        <a:t>County of San Mateo</a:t>
                      </a:r>
                    </a:p>
                  </a:txBody>
                  <a:tcPr/>
                </a:tc>
                <a:tc>
                  <a:txBody>
                    <a:bodyPr/>
                    <a:lstStyle/>
                    <a:p>
                      <a:pPr algn="ctr"/>
                      <a:endParaRPr lang="en-US" sz="1400" dirty="0"/>
                    </a:p>
                  </a:txBody>
                  <a:tcPr/>
                </a:tc>
                <a:tc>
                  <a:txBody>
                    <a:bodyPr/>
                    <a:lstStyle/>
                    <a:p>
                      <a:pPr algn="ctr"/>
                      <a:r>
                        <a:rPr lang="en-US" sz="1400" dirty="0"/>
                        <a:t>BOARD OK </a:t>
                      </a:r>
                    </a:p>
                  </a:txBody>
                  <a:tcPr/>
                </a:tc>
                <a:tc>
                  <a:txBody>
                    <a:bodyPr/>
                    <a:lstStyle/>
                    <a:p>
                      <a:pPr algn="ctr"/>
                      <a:r>
                        <a:rPr lang="en-US" sz="1400" dirty="0"/>
                        <a:t>Proposed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EV Ready code (PCE model)</a:t>
                      </a:r>
                    </a:p>
                  </a:txBody>
                  <a:tcPr/>
                </a:tc>
                <a:extLst>
                  <a:ext uri="{0D108BD9-81ED-4DB2-BD59-A6C34878D82A}">
                    <a16:rowId xmlns:a16="http://schemas.microsoft.com/office/drawing/2014/main" val="3084345753"/>
                  </a:ext>
                </a:extLst>
              </a:tr>
            </a:tbl>
          </a:graphicData>
        </a:graphic>
      </p:graphicFrame>
      <p:sp>
        <p:nvSpPr>
          <p:cNvPr id="4" name="TextBox 3">
            <a:extLst>
              <a:ext uri="{FF2B5EF4-FFF2-40B4-BE49-F238E27FC236}">
                <a16:creationId xmlns:a16="http://schemas.microsoft.com/office/drawing/2014/main" id="{D81B67A8-34D3-4F20-B8A0-E2970B02BB8B}"/>
              </a:ext>
            </a:extLst>
          </p:cNvPr>
          <p:cNvSpPr txBox="1"/>
          <p:nvPr/>
        </p:nvSpPr>
        <p:spPr>
          <a:xfrm>
            <a:off x="802285" y="6261634"/>
            <a:ext cx="6502101" cy="523220"/>
          </a:xfrm>
          <a:prstGeom prst="rect">
            <a:avLst/>
          </a:prstGeom>
          <a:noFill/>
        </p:spPr>
        <p:txBody>
          <a:bodyPr wrap="none" rtlCol="0">
            <a:spAutoFit/>
          </a:bodyPr>
          <a:lstStyle/>
          <a:p>
            <a:r>
              <a:rPr lang="en-US" sz="1400" dirty="0"/>
              <a:t>Over 30 municipalities in San Mateo and Santa Clara counties have adopted or </a:t>
            </a:r>
          </a:p>
          <a:p>
            <a:r>
              <a:rPr lang="en-US" sz="1400" dirty="0"/>
              <a:t>are currently exploring reach codes</a:t>
            </a:r>
          </a:p>
        </p:txBody>
      </p:sp>
      <p:sp>
        <p:nvSpPr>
          <p:cNvPr id="5" name="TextBox 4">
            <a:extLst>
              <a:ext uri="{FF2B5EF4-FFF2-40B4-BE49-F238E27FC236}">
                <a16:creationId xmlns:a16="http://schemas.microsoft.com/office/drawing/2014/main" id="{9DEB185B-DE2A-49DF-B4A4-01CF583F6F40}"/>
              </a:ext>
            </a:extLst>
          </p:cNvPr>
          <p:cNvSpPr txBox="1"/>
          <p:nvPr/>
        </p:nvSpPr>
        <p:spPr>
          <a:xfrm>
            <a:off x="2758355" y="1291295"/>
            <a:ext cx="4976152" cy="307777"/>
          </a:xfrm>
          <a:prstGeom prst="rect">
            <a:avLst/>
          </a:prstGeom>
          <a:solidFill>
            <a:schemeClr val="accent1"/>
          </a:solidFill>
        </p:spPr>
        <p:txBody>
          <a:bodyPr wrap="square" rtlCol="0">
            <a:spAutoFit/>
          </a:bodyPr>
          <a:lstStyle/>
          <a:p>
            <a:pPr algn="ctr"/>
            <a:r>
              <a:rPr lang="en-US" sz="1400" b="1" dirty="0">
                <a:solidFill>
                  <a:schemeClr val="bg1"/>
                </a:solidFill>
              </a:rPr>
              <a:t>Buildings</a:t>
            </a:r>
            <a:endParaRPr lang="en-US" sz="1300" b="1" dirty="0">
              <a:solidFill>
                <a:schemeClr val="bg1"/>
              </a:solidFill>
            </a:endParaRPr>
          </a:p>
        </p:txBody>
      </p:sp>
    </p:spTree>
    <p:extLst>
      <p:ext uri="{BB962C8B-B14F-4D97-AF65-F5344CB8AC3E}">
        <p14:creationId xmlns:p14="http://schemas.microsoft.com/office/powerpoint/2010/main" val="2283706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1A1666F-ED94-4A50-BDF5-A862F81AD3A1}"/>
              </a:ext>
            </a:extLst>
          </p:cNvPr>
          <p:cNvSpPr>
            <a:spLocks noGrp="1"/>
          </p:cNvSpPr>
          <p:nvPr>
            <p:ph type="subTitle" idx="13"/>
          </p:nvPr>
        </p:nvSpPr>
        <p:spPr>
          <a:xfrm>
            <a:off x="1503056" y="1504831"/>
            <a:ext cx="9185888" cy="4401843"/>
          </a:xfrm>
        </p:spPr>
        <p:txBody>
          <a:bodyPr vert="horz" lIns="91440" tIns="45720" rIns="91440" bIns="45720" rtlCol="0" anchor="t">
            <a:noAutofit/>
          </a:bodyPr>
          <a:lstStyle/>
          <a:p>
            <a:r>
              <a:rPr lang="en-US" dirty="0"/>
              <a:t>Website:	</a:t>
            </a:r>
            <a:r>
              <a:rPr lang="en-US" dirty="0">
                <a:hlinkClick r:id="rId3"/>
              </a:rPr>
              <a:t>www.PeninsulaReachCodes.org</a:t>
            </a:r>
            <a:endParaRPr lang="en-US" dirty="0"/>
          </a:p>
          <a:p>
            <a:endParaRPr lang="en-US" dirty="0"/>
          </a:p>
          <a:p>
            <a:r>
              <a:rPr lang="en-US" dirty="0"/>
              <a:t>Contact:	Rafael Reyes</a:t>
            </a:r>
          </a:p>
          <a:p>
            <a:pPr lvl="1"/>
            <a:r>
              <a:rPr lang="en-US" sz="2000" dirty="0"/>
              <a:t>		Director of Energy Programs</a:t>
            </a:r>
          </a:p>
          <a:p>
            <a:pPr lvl="1"/>
            <a:r>
              <a:rPr lang="en-US" sz="2000" dirty="0"/>
              <a:t>		</a:t>
            </a:r>
            <a:r>
              <a:rPr lang="en-US" sz="2000" dirty="0">
                <a:hlinkClick r:id="rId4"/>
              </a:rPr>
              <a:t>rreyes@peninsulacleanenergy.</a:t>
            </a:r>
            <a:r>
              <a:rPr lang="en-US" sz="2000" u="sng" dirty="0"/>
              <a:t>com</a:t>
            </a:r>
          </a:p>
          <a:p>
            <a:pPr lvl="1"/>
            <a:r>
              <a:rPr lang="en-US" sz="2000" dirty="0"/>
              <a:t>		(650) 260-0087</a:t>
            </a:r>
          </a:p>
          <a:p>
            <a:pPr lvl="1"/>
            <a:endParaRPr lang="en-US" sz="2000" dirty="0"/>
          </a:p>
          <a:p>
            <a:pPr lvl="1"/>
            <a:r>
              <a:rPr lang="en-US" sz="2000" dirty="0"/>
              <a:t>		Farhad Farahmand</a:t>
            </a:r>
            <a:endParaRPr lang="en-US" sz="2000" dirty="0">
              <a:cs typeface="Arial"/>
            </a:endParaRPr>
          </a:p>
          <a:p>
            <a:pPr lvl="1"/>
            <a:r>
              <a:rPr lang="en-US" sz="2000" dirty="0">
                <a:cs typeface="Arial"/>
              </a:rPr>
              <a:t>		</a:t>
            </a:r>
            <a:r>
              <a:rPr lang="en-US" sz="2000" dirty="0"/>
              <a:t>Senior Project Manager</a:t>
            </a:r>
          </a:p>
          <a:p>
            <a:pPr lvl="1"/>
            <a:r>
              <a:rPr lang="en-US" sz="2000" dirty="0"/>
              <a:t>		TRC Companies </a:t>
            </a:r>
          </a:p>
          <a:p>
            <a:pPr lvl="1"/>
            <a:r>
              <a:rPr lang="en-US" sz="2000" dirty="0"/>
              <a:t>		</a:t>
            </a:r>
            <a:r>
              <a:rPr lang="en-US" sz="2000" dirty="0">
                <a:hlinkClick r:id="rId5"/>
              </a:rPr>
              <a:t>ffarahmand@trccompanies.com</a:t>
            </a:r>
            <a:endParaRPr lang="en-US" sz="2000" dirty="0"/>
          </a:p>
          <a:p>
            <a:pPr lvl="1"/>
            <a:r>
              <a:rPr lang="en-US" sz="2000" dirty="0"/>
              <a:t>		(510) 473-8421</a:t>
            </a:r>
            <a:endParaRPr lang="en-US" sz="2000" dirty="0">
              <a:cs typeface="Arial"/>
            </a:endParaRPr>
          </a:p>
          <a:p>
            <a:pPr lvl="1"/>
            <a:endParaRPr lang="en-US" sz="2000" dirty="0">
              <a:cs typeface="Arial"/>
            </a:endParaRPr>
          </a:p>
          <a:p>
            <a:pPr lvl="1"/>
            <a:endParaRPr lang="en-US" sz="2000" dirty="0">
              <a:cs typeface="Arial"/>
            </a:endParaRPr>
          </a:p>
          <a:p>
            <a:pPr lvl="1"/>
            <a:endParaRPr lang="en-US" sz="2000" dirty="0">
              <a:cs typeface="Arial"/>
            </a:endParaRPr>
          </a:p>
          <a:p>
            <a:pPr lvl="1"/>
            <a:endParaRPr lang="en-US" sz="2000" dirty="0"/>
          </a:p>
          <a:p>
            <a:pPr lvl="1"/>
            <a:r>
              <a:rPr lang="en-US" sz="2000" dirty="0"/>
              <a:t>		</a:t>
            </a:r>
          </a:p>
        </p:txBody>
      </p:sp>
      <p:sp>
        <p:nvSpPr>
          <p:cNvPr id="3" name="Title 2">
            <a:extLst>
              <a:ext uri="{FF2B5EF4-FFF2-40B4-BE49-F238E27FC236}">
                <a16:creationId xmlns:a16="http://schemas.microsoft.com/office/drawing/2014/main" id="{5DAD7D64-1435-4E1E-96BA-96DEFB3C68DF}"/>
              </a:ext>
            </a:extLst>
          </p:cNvPr>
          <p:cNvSpPr>
            <a:spLocks noGrp="1"/>
          </p:cNvSpPr>
          <p:nvPr>
            <p:ph type="title"/>
          </p:nvPr>
        </p:nvSpPr>
        <p:spPr/>
        <p:txBody>
          <a:bodyPr/>
          <a:lstStyle/>
          <a:p>
            <a:r>
              <a:rPr lang="en-US" dirty="0"/>
              <a:t>Contact</a:t>
            </a:r>
          </a:p>
        </p:txBody>
      </p:sp>
    </p:spTree>
    <p:extLst>
      <p:ext uri="{BB962C8B-B14F-4D97-AF65-F5344CB8AC3E}">
        <p14:creationId xmlns:p14="http://schemas.microsoft.com/office/powerpoint/2010/main" val="705455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BF53B9-BC92-409F-A13E-C30914B2EEAB}"/>
              </a:ext>
            </a:extLst>
          </p:cNvPr>
          <p:cNvSpPr>
            <a:spLocks noGrp="1"/>
          </p:cNvSpPr>
          <p:nvPr>
            <p:ph type="ctrTitle"/>
          </p:nvPr>
        </p:nvSpPr>
        <p:spPr/>
        <p:txBody>
          <a:bodyPr/>
          <a:lstStyle/>
          <a:p>
            <a:r>
              <a:rPr lang="en-US" sz="3600" dirty="0"/>
              <a:t>Thank you!</a:t>
            </a:r>
          </a:p>
        </p:txBody>
      </p:sp>
    </p:spTree>
    <p:extLst>
      <p:ext uri="{BB962C8B-B14F-4D97-AF65-F5344CB8AC3E}">
        <p14:creationId xmlns:p14="http://schemas.microsoft.com/office/powerpoint/2010/main" val="3936339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BF53B9-BC92-409F-A13E-C30914B2EEAB}"/>
              </a:ext>
            </a:extLst>
          </p:cNvPr>
          <p:cNvSpPr>
            <a:spLocks noGrp="1"/>
          </p:cNvSpPr>
          <p:nvPr>
            <p:ph type="ctrTitle"/>
          </p:nvPr>
        </p:nvSpPr>
        <p:spPr/>
        <p:txBody>
          <a:bodyPr/>
          <a:lstStyle/>
          <a:p>
            <a:r>
              <a:rPr lang="en-US" sz="3600" dirty="0"/>
              <a:t>Backup Slides</a:t>
            </a:r>
          </a:p>
        </p:txBody>
      </p:sp>
    </p:spTree>
    <p:extLst>
      <p:ext uri="{BB962C8B-B14F-4D97-AF65-F5344CB8AC3E}">
        <p14:creationId xmlns:p14="http://schemas.microsoft.com/office/powerpoint/2010/main" val="2650004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CC2300AE-B116-F34E-93E3-8F47AAB1FBB2}"/>
              </a:ext>
            </a:extLst>
          </p:cNvPr>
          <p:cNvPicPr>
            <a:picLocks noChangeAspect="1"/>
          </p:cNvPicPr>
          <p:nvPr/>
        </p:nvPicPr>
        <p:blipFill>
          <a:blip r:embed="rId2"/>
          <a:stretch>
            <a:fillRect/>
          </a:stretch>
        </p:blipFill>
        <p:spPr>
          <a:xfrm>
            <a:off x="1820170" y="1378507"/>
            <a:ext cx="8099685" cy="4955371"/>
          </a:xfrm>
          <a:prstGeom prst="rect">
            <a:avLst/>
          </a:prstGeom>
        </p:spPr>
      </p:pic>
      <p:sp>
        <p:nvSpPr>
          <p:cNvPr id="2" name="Title 1">
            <a:extLst>
              <a:ext uri="{FF2B5EF4-FFF2-40B4-BE49-F238E27FC236}">
                <a16:creationId xmlns:a16="http://schemas.microsoft.com/office/drawing/2014/main" id="{21BFA51E-0A43-C44A-A942-0F42805DF949}"/>
              </a:ext>
            </a:extLst>
          </p:cNvPr>
          <p:cNvSpPr>
            <a:spLocks noGrp="1"/>
          </p:cNvSpPr>
          <p:nvPr>
            <p:ph type="title"/>
          </p:nvPr>
        </p:nvSpPr>
        <p:spPr/>
        <p:txBody>
          <a:bodyPr/>
          <a:lstStyle/>
          <a:p>
            <a:r>
              <a:rPr lang="en-US" dirty="0"/>
              <a:t>San Mateo County Emissions </a:t>
            </a:r>
          </a:p>
        </p:txBody>
      </p:sp>
      <p:sp>
        <p:nvSpPr>
          <p:cNvPr id="29" name="TextBox 28">
            <a:extLst>
              <a:ext uri="{FF2B5EF4-FFF2-40B4-BE49-F238E27FC236}">
                <a16:creationId xmlns:a16="http://schemas.microsoft.com/office/drawing/2014/main" id="{FDCB6FA5-5BEE-434E-878F-1641B52ECAAF}"/>
              </a:ext>
            </a:extLst>
          </p:cNvPr>
          <p:cNvSpPr txBox="1"/>
          <p:nvPr/>
        </p:nvSpPr>
        <p:spPr>
          <a:xfrm>
            <a:off x="8139911" y="5157960"/>
            <a:ext cx="2819400" cy="1015663"/>
          </a:xfrm>
          <a:prstGeom prst="rect">
            <a:avLst/>
          </a:prstGeom>
          <a:noFill/>
        </p:spPr>
        <p:txBody>
          <a:bodyPr wrap="square" rtlCol="0">
            <a:spAutoFit/>
          </a:bodyPr>
          <a:lstStyle/>
          <a:p>
            <a:pPr marL="285750" indent="-285750">
              <a:buFont typeface="Arial" panose="020B0604020202020204" pitchFamily="34" charset="0"/>
              <a:buChar char="•"/>
            </a:pPr>
            <a:r>
              <a:rPr lang="en-US" sz="1200" i="1" dirty="0">
                <a:solidFill>
                  <a:prstClr val="black"/>
                </a:solidFill>
                <a:latin typeface="Calibri"/>
              </a:rPr>
              <a:t>Upstream fugitive emissions are not accounted for so NG impact is likely significantly higher. </a:t>
            </a:r>
          </a:p>
          <a:p>
            <a:pPr marL="285750" indent="-285750">
              <a:buFont typeface="Arial" panose="020B0604020202020204" pitchFamily="34" charset="0"/>
              <a:buChar char="•"/>
            </a:pPr>
            <a:r>
              <a:rPr lang="en-US" sz="1200" i="1" dirty="0">
                <a:solidFill>
                  <a:prstClr val="black"/>
                </a:solidFill>
                <a:latin typeface="Calibri"/>
              </a:rPr>
              <a:t>Air travel and embedded carbon of products not included</a:t>
            </a:r>
          </a:p>
        </p:txBody>
      </p:sp>
      <p:grpSp>
        <p:nvGrpSpPr>
          <p:cNvPr id="30" name="Group 29">
            <a:extLst>
              <a:ext uri="{FF2B5EF4-FFF2-40B4-BE49-F238E27FC236}">
                <a16:creationId xmlns:a16="http://schemas.microsoft.com/office/drawing/2014/main" id="{5700F858-B0E7-D047-BB0E-6DD6C7C8A49D}"/>
              </a:ext>
            </a:extLst>
          </p:cNvPr>
          <p:cNvGrpSpPr/>
          <p:nvPr/>
        </p:nvGrpSpPr>
        <p:grpSpPr>
          <a:xfrm>
            <a:off x="2910952" y="1759527"/>
            <a:ext cx="6325980" cy="4044882"/>
            <a:chOff x="1462954" y="1493739"/>
            <a:chExt cx="6346586" cy="4470659"/>
          </a:xfrm>
        </p:grpSpPr>
        <p:sp>
          <p:nvSpPr>
            <p:cNvPr id="31" name="Partial Circle 6">
              <a:extLst>
                <a:ext uri="{FF2B5EF4-FFF2-40B4-BE49-F238E27FC236}">
                  <a16:creationId xmlns:a16="http://schemas.microsoft.com/office/drawing/2014/main" id="{38C2C297-FA5C-0B49-A949-FC6577982DA8}"/>
                </a:ext>
              </a:extLst>
            </p:cNvPr>
            <p:cNvSpPr/>
            <p:nvPr/>
          </p:nvSpPr>
          <p:spPr>
            <a:xfrm rot="13747630">
              <a:off x="2655774" y="2517886"/>
              <a:ext cx="3517071" cy="3375953"/>
            </a:xfrm>
            <a:prstGeom prst="pie">
              <a:avLst>
                <a:gd name="adj1" fmla="val 2525282"/>
                <a:gd name="adj2" fmla="val 4208112"/>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1B54911F-8C3A-AF4B-ABAF-D325A080B245}"/>
                </a:ext>
              </a:extLst>
            </p:cNvPr>
            <p:cNvSpPr txBox="1"/>
            <p:nvPr/>
          </p:nvSpPr>
          <p:spPr>
            <a:xfrm>
              <a:off x="7307479" y="2802024"/>
              <a:ext cx="502061"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4F81BD"/>
                  </a:solidFill>
                  <a:effectLst/>
                  <a:uLnTx/>
                  <a:uFillTx/>
                  <a:latin typeface="Calibri"/>
                </a:rPr>
                <a:t>7%</a:t>
              </a:r>
            </a:p>
          </p:txBody>
        </p:sp>
        <p:cxnSp>
          <p:nvCxnSpPr>
            <p:cNvPr id="33" name="Straight Connector 32">
              <a:extLst>
                <a:ext uri="{FF2B5EF4-FFF2-40B4-BE49-F238E27FC236}">
                  <a16:creationId xmlns:a16="http://schemas.microsoft.com/office/drawing/2014/main" id="{91D607C8-A76B-F745-8E63-D3D597DB3752}"/>
                </a:ext>
              </a:extLst>
            </p:cNvPr>
            <p:cNvCxnSpPr/>
            <p:nvPr/>
          </p:nvCxnSpPr>
          <p:spPr>
            <a:xfrm>
              <a:off x="6749921" y="2733963"/>
              <a:ext cx="694023" cy="0"/>
            </a:xfrm>
            <a:prstGeom prst="line">
              <a:avLst/>
            </a:prstGeom>
            <a:noFill/>
            <a:ln w="57150" cap="flat" cmpd="sng" algn="ctr">
              <a:solidFill>
                <a:srgbClr val="FF0000"/>
              </a:solidFill>
              <a:prstDash val="solid"/>
            </a:ln>
            <a:effectLst/>
          </p:spPr>
        </p:cxnSp>
        <p:cxnSp>
          <p:nvCxnSpPr>
            <p:cNvPr id="34" name="Straight Connector 33">
              <a:extLst>
                <a:ext uri="{FF2B5EF4-FFF2-40B4-BE49-F238E27FC236}">
                  <a16:creationId xmlns:a16="http://schemas.microsoft.com/office/drawing/2014/main" id="{398150F9-8C8D-4A49-84CE-A33B89D35B1D}"/>
                </a:ext>
              </a:extLst>
            </p:cNvPr>
            <p:cNvCxnSpPr>
              <a:cxnSpLocks/>
            </p:cNvCxnSpPr>
            <p:nvPr/>
          </p:nvCxnSpPr>
          <p:spPr>
            <a:xfrm>
              <a:off x="1462954" y="1493739"/>
              <a:ext cx="990600" cy="0"/>
            </a:xfrm>
            <a:prstGeom prst="line">
              <a:avLst/>
            </a:prstGeom>
            <a:noFill/>
            <a:ln w="76200" cap="flat" cmpd="sng" algn="ctr">
              <a:solidFill>
                <a:srgbClr val="FF0000"/>
              </a:solidFill>
              <a:prstDash val="solid"/>
            </a:ln>
            <a:effectLst/>
          </p:spPr>
        </p:cxnSp>
        <p:sp>
          <p:nvSpPr>
            <p:cNvPr id="35" name="TextBox 34">
              <a:extLst>
                <a:ext uri="{FF2B5EF4-FFF2-40B4-BE49-F238E27FC236}">
                  <a16:creationId xmlns:a16="http://schemas.microsoft.com/office/drawing/2014/main" id="{961376FA-3A9E-2A4F-A669-1DC2A26508FA}"/>
                </a:ext>
              </a:extLst>
            </p:cNvPr>
            <p:cNvSpPr txBox="1"/>
            <p:nvPr/>
          </p:nvSpPr>
          <p:spPr>
            <a:xfrm>
              <a:off x="1553817" y="1626164"/>
              <a:ext cx="515512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rPr>
                <a:t>Current “Back of Envelope” Calculation</a:t>
              </a:r>
            </a:p>
          </p:txBody>
        </p:sp>
      </p:grpSp>
      <p:cxnSp>
        <p:nvCxnSpPr>
          <p:cNvPr id="36" name="Straight Arrow Connector 35">
            <a:extLst>
              <a:ext uri="{FF2B5EF4-FFF2-40B4-BE49-F238E27FC236}">
                <a16:creationId xmlns:a16="http://schemas.microsoft.com/office/drawing/2014/main" id="{EE236740-7E70-E341-B803-F4B84E62798D}"/>
              </a:ext>
            </a:extLst>
          </p:cNvPr>
          <p:cNvCxnSpPr/>
          <p:nvPr/>
        </p:nvCxnSpPr>
        <p:spPr>
          <a:xfrm>
            <a:off x="6001942" y="2796747"/>
            <a:ext cx="457200" cy="169776"/>
          </a:xfrm>
          <a:prstGeom prst="straightConnector1">
            <a:avLst/>
          </a:prstGeom>
          <a:noFill/>
          <a:ln w="28575" cap="flat" cmpd="sng" algn="ctr">
            <a:solidFill>
              <a:srgbClr val="4F81BD">
                <a:shade val="95000"/>
                <a:satMod val="105000"/>
              </a:srgbClr>
            </a:solidFill>
            <a:prstDash val="solid"/>
            <a:tailEnd type="triangle"/>
          </a:ln>
          <a:effectLst/>
        </p:spPr>
      </p:cxnSp>
    </p:spTree>
    <p:extLst>
      <p:ext uri="{BB962C8B-B14F-4D97-AF65-F5344CB8AC3E}">
        <p14:creationId xmlns:p14="http://schemas.microsoft.com/office/powerpoint/2010/main" val="265811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172ED07-2B86-4ADC-B2D7-C94A54F6C7DC}"/>
              </a:ext>
            </a:extLst>
          </p:cNvPr>
          <p:cNvSpPr txBox="1">
            <a:spLocks/>
          </p:cNvSpPr>
          <p:nvPr/>
        </p:nvSpPr>
        <p:spPr>
          <a:xfrm>
            <a:off x="1515670" y="518778"/>
            <a:ext cx="9194217" cy="859729"/>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4000" b="1" kern="1200">
                <a:solidFill>
                  <a:srgbClr val="3675BB"/>
                </a:solidFill>
                <a:latin typeface="+mj-lt"/>
                <a:ea typeface="+mj-ea"/>
                <a:cs typeface="+mj-cs"/>
              </a:defRPr>
            </a:lvl1pPr>
          </a:lstStyle>
          <a:p>
            <a:r>
              <a:rPr lang="en-GB" dirty="0"/>
              <a:t>Fire &amp; Health</a:t>
            </a:r>
          </a:p>
        </p:txBody>
      </p:sp>
      <p:sp>
        <p:nvSpPr>
          <p:cNvPr id="10" name="Subtitle 1">
            <a:extLst>
              <a:ext uri="{FF2B5EF4-FFF2-40B4-BE49-F238E27FC236}">
                <a16:creationId xmlns:a16="http://schemas.microsoft.com/office/drawing/2014/main" id="{85B7EE90-857B-4EC5-B534-38FEC03816DC}"/>
              </a:ext>
            </a:extLst>
          </p:cNvPr>
          <p:cNvSpPr>
            <a:spLocks noGrp="1"/>
          </p:cNvSpPr>
          <p:nvPr>
            <p:ph type="subTitle" idx="13"/>
          </p:nvPr>
        </p:nvSpPr>
        <p:spPr>
          <a:xfrm>
            <a:off x="1515669" y="1451077"/>
            <a:ext cx="6580287" cy="4614466"/>
          </a:xfrm>
        </p:spPr>
        <p:txBody>
          <a:bodyPr/>
          <a:lstStyle/>
          <a:p>
            <a:r>
              <a:rPr lang="en-US" sz="2400" b="1" dirty="0"/>
              <a:t>Ignition Source</a:t>
            </a:r>
            <a:r>
              <a:rPr lang="en-US" sz="2400" dirty="0"/>
              <a:t>: Natural gas is a significant fire ignition source</a:t>
            </a:r>
          </a:p>
          <a:p>
            <a:pPr marL="914400" lvl="1" indent="-457200">
              <a:buFont typeface="Courier New" panose="02070309020205020404" pitchFamily="49" charset="0"/>
              <a:buChar char="o"/>
            </a:pPr>
            <a:r>
              <a:rPr lang="en-US" dirty="0"/>
              <a:t>Pipeline fires: San Bruno, San Francisco</a:t>
            </a:r>
          </a:p>
          <a:p>
            <a:pPr marL="914400" lvl="1" indent="-457200">
              <a:buFont typeface="Courier New" panose="02070309020205020404" pitchFamily="49" charset="0"/>
              <a:buChar char="o"/>
            </a:pPr>
            <a:r>
              <a:rPr lang="en-US" dirty="0"/>
              <a:t>Half of earthquake fires</a:t>
            </a:r>
          </a:p>
          <a:p>
            <a:r>
              <a:rPr lang="en-US" sz="2400" b="1" dirty="0"/>
              <a:t>Safer Equipment</a:t>
            </a:r>
            <a:r>
              <a:rPr lang="en-US" sz="2400" dirty="0"/>
              <a:t>: Induction ranges automatically turn off, eliminating a leading cause of house fires</a:t>
            </a:r>
          </a:p>
          <a:p>
            <a:r>
              <a:rPr lang="en-US" sz="2400" b="1" dirty="0"/>
              <a:t>Faster Recovery</a:t>
            </a:r>
            <a:r>
              <a:rPr lang="en-US" sz="2400" dirty="0"/>
              <a:t>: Electrical distribution recovery is repaired faster than natural gas</a:t>
            </a:r>
          </a:p>
          <a:p>
            <a:r>
              <a:rPr lang="en-US" sz="2400" b="1" dirty="0"/>
              <a:t>Health</a:t>
            </a:r>
            <a:r>
              <a:rPr lang="en-US" sz="2400" dirty="0"/>
              <a:t>: Gas stoves in homes increase children’s asthma risk by 42%</a:t>
            </a:r>
          </a:p>
          <a:p>
            <a:endParaRPr lang="en-US" sz="2400" dirty="0"/>
          </a:p>
        </p:txBody>
      </p:sp>
      <p:pic>
        <p:nvPicPr>
          <p:cNvPr id="1026" name="Picture 2" descr="California seeks record fine in pipeline explosion | Bay Area | San Francisco | San Francisco ...">
            <a:extLst>
              <a:ext uri="{FF2B5EF4-FFF2-40B4-BE49-F238E27FC236}">
                <a16:creationId xmlns:a16="http://schemas.microsoft.com/office/drawing/2014/main" id="{2AA8D5E9-F88B-47A4-AD2D-4DB440FA73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65"/>
          <a:stretch/>
        </p:blipFill>
        <p:spPr bwMode="auto">
          <a:xfrm>
            <a:off x="8182270" y="1315329"/>
            <a:ext cx="2896038" cy="25954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F8601B9-283A-4828-8D55-1075A8B58BCA}"/>
              </a:ext>
            </a:extLst>
          </p:cNvPr>
          <p:cNvPicPr>
            <a:picLocks noChangeAspect="1"/>
          </p:cNvPicPr>
          <p:nvPr/>
        </p:nvPicPr>
        <p:blipFill>
          <a:blip r:embed="rId4"/>
          <a:stretch>
            <a:fillRect/>
          </a:stretch>
        </p:blipFill>
        <p:spPr>
          <a:xfrm>
            <a:off x="8989629" y="3516084"/>
            <a:ext cx="2500473" cy="2676068"/>
          </a:xfrm>
          <a:prstGeom prst="rect">
            <a:avLst/>
          </a:prstGeom>
        </p:spPr>
      </p:pic>
    </p:spTree>
    <p:extLst>
      <p:ext uri="{BB962C8B-B14F-4D97-AF65-F5344CB8AC3E}">
        <p14:creationId xmlns:p14="http://schemas.microsoft.com/office/powerpoint/2010/main" val="1735859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EFA274-F9B6-5745-A7A5-A0BF6C29EA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79986" y="3048001"/>
            <a:ext cx="1359414" cy="2073191"/>
          </a:xfrm>
          <a:prstGeom prst="rect">
            <a:avLst/>
          </a:prstGeom>
        </p:spPr>
      </p:pic>
      <p:sp>
        <p:nvSpPr>
          <p:cNvPr id="2" name="Title 1">
            <a:extLst>
              <a:ext uri="{FF2B5EF4-FFF2-40B4-BE49-F238E27FC236}">
                <a16:creationId xmlns:a16="http://schemas.microsoft.com/office/drawing/2014/main" id="{0B0CE494-9B75-0249-83F3-2366F34659C4}"/>
              </a:ext>
            </a:extLst>
          </p:cNvPr>
          <p:cNvSpPr>
            <a:spLocks noGrp="1"/>
          </p:cNvSpPr>
          <p:nvPr>
            <p:ph type="title"/>
          </p:nvPr>
        </p:nvSpPr>
        <p:spPr>
          <a:xfrm>
            <a:off x="1244990" y="544149"/>
            <a:ext cx="10108809" cy="1017366"/>
          </a:xfrm>
        </p:spPr>
        <p:txBody>
          <a:bodyPr/>
          <a:lstStyle/>
          <a:p>
            <a:r>
              <a:rPr lang="en-US" sz="3600" b="1" dirty="0"/>
              <a:t>Stoves: Consumer Reports Prefers Induction</a:t>
            </a:r>
          </a:p>
        </p:txBody>
      </p:sp>
      <p:sp>
        <p:nvSpPr>
          <p:cNvPr id="3" name="Content Placeholder 2">
            <a:extLst>
              <a:ext uri="{FF2B5EF4-FFF2-40B4-BE49-F238E27FC236}">
                <a16:creationId xmlns:a16="http://schemas.microsoft.com/office/drawing/2014/main" id="{861292C5-F70C-5246-B888-E824F1B4346A}"/>
              </a:ext>
            </a:extLst>
          </p:cNvPr>
          <p:cNvSpPr>
            <a:spLocks noGrp="1"/>
          </p:cNvSpPr>
          <p:nvPr>
            <p:ph idx="1"/>
          </p:nvPr>
        </p:nvSpPr>
        <p:spPr>
          <a:xfrm>
            <a:off x="1336430" y="1792801"/>
            <a:ext cx="10017369" cy="4384162"/>
          </a:xfrm>
        </p:spPr>
        <p:txBody>
          <a:bodyPr/>
          <a:lstStyle/>
          <a:p>
            <a:pPr marL="0" indent="0">
              <a:buNone/>
            </a:pPr>
            <a:r>
              <a:rPr lang="en-US" dirty="0"/>
              <a:t>Top 9 Ranges for 2018 were electric </a:t>
            </a:r>
            <a:br>
              <a:rPr lang="en-US" dirty="0"/>
            </a:br>
            <a:r>
              <a:rPr lang="en-US" dirty="0"/>
              <a:t>top 2 were Induction</a:t>
            </a:r>
          </a:p>
        </p:txBody>
      </p:sp>
      <p:pic>
        <p:nvPicPr>
          <p:cNvPr id="6" name="Picture 5">
            <a:extLst>
              <a:ext uri="{FF2B5EF4-FFF2-40B4-BE49-F238E27FC236}">
                <a16:creationId xmlns:a16="http://schemas.microsoft.com/office/drawing/2014/main" id="{F58AAAD2-040D-1742-9369-4CD9EEA0E231}"/>
              </a:ext>
            </a:extLst>
          </p:cNvPr>
          <p:cNvPicPr>
            <a:picLocks noChangeAspect="1"/>
          </p:cNvPicPr>
          <p:nvPr/>
        </p:nvPicPr>
        <p:blipFill>
          <a:blip r:embed="rId3"/>
          <a:stretch>
            <a:fillRect/>
          </a:stretch>
        </p:blipFill>
        <p:spPr>
          <a:xfrm>
            <a:off x="1546416" y="2529926"/>
            <a:ext cx="7368984" cy="3032674"/>
          </a:xfrm>
          <a:prstGeom prst="rect">
            <a:avLst/>
          </a:prstGeom>
        </p:spPr>
      </p:pic>
      <p:cxnSp>
        <p:nvCxnSpPr>
          <p:cNvPr id="7" name="Straight Connector 6">
            <a:extLst>
              <a:ext uri="{FF2B5EF4-FFF2-40B4-BE49-F238E27FC236}">
                <a16:creationId xmlns:a16="http://schemas.microsoft.com/office/drawing/2014/main" id="{41E92DDD-E4AC-475C-AD85-B5DCAD2244C1}"/>
              </a:ext>
            </a:extLst>
          </p:cNvPr>
          <p:cNvCxnSpPr>
            <a:cxnSpLocks/>
          </p:cNvCxnSpPr>
          <p:nvPr/>
        </p:nvCxnSpPr>
        <p:spPr>
          <a:xfrm>
            <a:off x="1336431" y="1378634"/>
            <a:ext cx="9045526"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27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0034-42C2-4FF5-973C-ED8927A6B962}"/>
              </a:ext>
            </a:extLst>
          </p:cNvPr>
          <p:cNvSpPr>
            <a:spLocks noGrp="1"/>
          </p:cNvSpPr>
          <p:nvPr>
            <p:ph type="title"/>
          </p:nvPr>
        </p:nvSpPr>
        <p:spPr/>
        <p:txBody>
          <a:bodyPr/>
          <a:lstStyle/>
          <a:p>
            <a:pPr algn="l"/>
            <a:r>
              <a:rPr lang="en-US" dirty="0"/>
              <a:t>Natural Gas Costs Climbing</a:t>
            </a:r>
          </a:p>
        </p:txBody>
      </p:sp>
      <p:sp>
        <p:nvSpPr>
          <p:cNvPr id="9" name="TextBox 8">
            <a:extLst>
              <a:ext uri="{FF2B5EF4-FFF2-40B4-BE49-F238E27FC236}">
                <a16:creationId xmlns:a16="http://schemas.microsoft.com/office/drawing/2014/main" id="{309EC643-FA10-4FA5-9F60-FC6F55C6054F}"/>
              </a:ext>
            </a:extLst>
          </p:cNvPr>
          <p:cNvSpPr txBox="1"/>
          <p:nvPr/>
        </p:nvSpPr>
        <p:spPr>
          <a:xfrm>
            <a:off x="1828801" y="5761420"/>
            <a:ext cx="4519155" cy="530915"/>
          </a:xfrm>
          <a:prstGeom prst="rect">
            <a:avLst/>
          </a:prstGeom>
          <a:noFill/>
        </p:spPr>
        <p:txBody>
          <a:bodyPr wrap="square" rtlCol="0">
            <a:spAutoFit/>
          </a:bodyPr>
          <a:lstStyle/>
          <a:p>
            <a:r>
              <a:rPr lang="en-US" sz="1050" dirty="0"/>
              <a:t>Source: EIA</a:t>
            </a:r>
            <a:br>
              <a:rPr lang="en-US" sz="1050" dirty="0"/>
            </a:br>
            <a:r>
              <a:rPr lang="en-US" sz="900" dirty="0">
                <a:hlinkClick r:id="rId2"/>
              </a:rPr>
              <a:t>https://www.eia.gov/dnav/ng/hist/n3010ca3m.htm</a:t>
            </a:r>
            <a:r>
              <a:rPr lang="en-US" sz="900" dirty="0"/>
              <a:t> </a:t>
            </a:r>
            <a:br>
              <a:rPr lang="en-US" sz="900" dirty="0"/>
            </a:br>
            <a:r>
              <a:rPr lang="en-US" sz="900" dirty="0">
                <a:hlinkClick r:id="rId3"/>
              </a:rPr>
              <a:t>https://www.eia.gov/electricity/data/browser/#/topic/7?agg=2,0,1&amp;geo=g&amp;freq=M</a:t>
            </a:r>
            <a:r>
              <a:rPr lang="en-US" sz="900" dirty="0"/>
              <a:t> </a:t>
            </a:r>
          </a:p>
        </p:txBody>
      </p:sp>
      <p:sp>
        <p:nvSpPr>
          <p:cNvPr id="13" name="TextBox 12">
            <a:extLst>
              <a:ext uri="{FF2B5EF4-FFF2-40B4-BE49-F238E27FC236}">
                <a16:creationId xmlns:a16="http://schemas.microsoft.com/office/drawing/2014/main" id="{0D021EF8-3DDA-4EB8-B2DC-7CAB23F6F96E}"/>
              </a:ext>
            </a:extLst>
          </p:cNvPr>
          <p:cNvSpPr txBox="1"/>
          <p:nvPr/>
        </p:nvSpPr>
        <p:spPr>
          <a:xfrm>
            <a:off x="1981200" y="1371600"/>
            <a:ext cx="4038558" cy="923330"/>
          </a:xfrm>
          <a:prstGeom prst="rect">
            <a:avLst/>
          </a:prstGeom>
          <a:noFill/>
        </p:spPr>
        <p:txBody>
          <a:bodyPr wrap="square" rtlCol="0">
            <a:spAutoFit/>
          </a:bodyPr>
          <a:lstStyle/>
          <a:p>
            <a:r>
              <a:rPr lang="en-US" sz="1800" dirty="0"/>
              <a:t>CA residential natural gas prices increased 3x faster than electricity prices from 2012 to 2018</a:t>
            </a:r>
          </a:p>
        </p:txBody>
      </p:sp>
      <p:sp>
        <p:nvSpPr>
          <p:cNvPr id="14" name="TextBox 13">
            <a:extLst>
              <a:ext uri="{FF2B5EF4-FFF2-40B4-BE49-F238E27FC236}">
                <a16:creationId xmlns:a16="http://schemas.microsoft.com/office/drawing/2014/main" id="{D2E790F2-85B5-49AB-A7AC-39E06027D1D1}"/>
              </a:ext>
            </a:extLst>
          </p:cNvPr>
          <p:cNvSpPr txBox="1"/>
          <p:nvPr/>
        </p:nvSpPr>
        <p:spPr>
          <a:xfrm>
            <a:off x="6781800" y="1371600"/>
            <a:ext cx="3581400" cy="369332"/>
          </a:xfrm>
          <a:prstGeom prst="rect">
            <a:avLst/>
          </a:prstGeom>
          <a:noFill/>
        </p:spPr>
        <p:txBody>
          <a:bodyPr wrap="square" rtlCol="0">
            <a:spAutoFit/>
          </a:bodyPr>
          <a:lstStyle/>
          <a:p>
            <a:r>
              <a:rPr lang="en-US" sz="1800" dirty="0"/>
              <a:t>Trend expected to accelerate:</a:t>
            </a:r>
          </a:p>
        </p:txBody>
      </p:sp>
      <p:graphicFrame>
        <p:nvGraphicFramePr>
          <p:cNvPr id="16" name="Chart 15">
            <a:extLst>
              <a:ext uri="{FF2B5EF4-FFF2-40B4-BE49-F238E27FC236}">
                <a16:creationId xmlns:a16="http://schemas.microsoft.com/office/drawing/2014/main" id="{09DB70AF-543E-42D4-8F7C-7BA2B0F445A5}"/>
              </a:ext>
            </a:extLst>
          </p:cNvPr>
          <p:cNvGraphicFramePr>
            <a:graphicFrameLocks/>
          </p:cNvGraphicFramePr>
          <p:nvPr/>
        </p:nvGraphicFramePr>
        <p:xfrm>
          <a:off x="1828842" y="2743200"/>
          <a:ext cx="4190916" cy="2819400"/>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a:extLst>
              <a:ext uri="{FF2B5EF4-FFF2-40B4-BE49-F238E27FC236}">
                <a16:creationId xmlns:a16="http://schemas.microsoft.com/office/drawing/2014/main" id="{2D186537-0E32-4A89-AE28-3AAEF4E76531}"/>
              </a:ext>
            </a:extLst>
          </p:cNvPr>
          <p:cNvPicPr>
            <a:picLocks noChangeAspect="1"/>
          </p:cNvPicPr>
          <p:nvPr/>
        </p:nvPicPr>
        <p:blipFill>
          <a:blip r:embed="rId5"/>
          <a:stretch>
            <a:fillRect/>
          </a:stretch>
        </p:blipFill>
        <p:spPr>
          <a:xfrm>
            <a:off x="6324642" y="2476680"/>
            <a:ext cx="3923340" cy="3085921"/>
          </a:xfrm>
          <a:prstGeom prst="rect">
            <a:avLst/>
          </a:prstGeom>
        </p:spPr>
      </p:pic>
      <p:sp>
        <p:nvSpPr>
          <p:cNvPr id="10" name="TextBox 9">
            <a:extLst>
              <a:ext uri="{FF2B5EF4-FFF2-40B4-BE49-F238E27FC236}">
                <a16:creationId xmlns:a16="http://schemas.microsoft.com/office/drawing/2014/main" id="{5020226C-D42A-498B-82F8-712BBF8D3C22}"/>
              </a:ext>
            </a:extLst>
          </p:cNvPr>
          <p:cNvSpPr txBox="1"/>
          <p:nvPr/>
        </p:nvSpPr>
        <p:spPr>
          <a:xfrm>
            <a:off x="6571848" y="5761420"/>
            <a:ext cx="3410353" cy="715581"/>
          </a:xfrm>
          <a:prstGeom prst="rect">
            <a:avLst/>
          </a:prstGeom>
          <a:noFill/>
        </p:spPr>
        <p:txBody>
          <a:bodyPr wrap="square" rtlCol="0">
            <a:spAutoFit/>
          </a:bodyPr>
          <a:lstStyle/>
          <a:p>
            <a:r>
              <a:rPr lang="en-US" sz="1050" dirty="0"/>
              <a:t>CEC Workshop June 6, 2019: Draft Results from E3 study on the Future of Natural Gas Distribution in California</a:t>
            </a:r>
            <a:br>
              <a:rPr lang="en-US" sz="1050" dirty="0"/>
            </a:br>
            <a:endParaRPr lang="en-US" sz="900" dirty="0"/>
          </a:p>
        </p:txBody>
      </p:sp>
    </p:spTree>
    <p:extLst>
      <p:ext uri="{BB962C8B-B14F-4D97-AF65-F5344CB8AC3E}">
        <p14:creationId xmlns:p14="http://schemas.microsoft.com/office/powerpoint/2010/main" val="179698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Graphic spid="16" grpId="0">
        <p:bldAsOne/>
      </p:bldGraphic>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4D32E7-C7D7-44B1-AC92-7155695470D7}"/>
              </a:ext>
            </a:extLst>
          </p:cNvPr>
          <p:cNvSpPr txBox="1"/>
          <p:nvPr/>
        </p:nvSpPr>
        <p:spPr>
          <a:xfrm>
            <a:off x="7116417" y="217234"/>
            <a:ext cx="4306957" cy="800219"/>
          </a:xfrm>
          <a:prstGeom prst="rect">
            <a:avLst/>
          </a:prstGeom>
          <a:noFill/>
        </p:spPr>
        <p:txBody>
          <a:bodyPr wrap="square" rtlCol="0">
            <a:spAutoFit/>
          </a:bodyPr>
          <a:lstStyle/>
          <a:p>
            <a:pPr lvl="0">
              <a:spcAft>
                <a:spcPts val="1200"/>
              </a:spcAft>
              <a:defRPr/>
            </a:pPr>
            <a:endParaRPr lang="en-US"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11" name="TextBox 10">
            <a:extLst>
              <a:ext uri="{FF2B5EF4-FFF2-40B4-BE49-F238E27FC236}">
                <a16:creationId xmlns:a16="http://schemas.microsoft.com/office/drawing/2014/main" id="{01D0C037-CEEC-4536-8389-6E88F24D4A2A}"/>
              </a:ext>
            </a:extLst>
          </p:cNvPr>
          <p:cNvSpPr txBox="1"/>
          <p:nvPr/>
        </p:nvSpPr>
        <p:spPr>
          <a:xfrm>
            <a:off x="5143045" y="1474121"/>
            <a:ext cx="3929474" cy="2323713"/>
          </a:xfrm>
          <a:prstGeom prst="rect">
            <a:avLst/>
          </a:prstGeom>
          <a:noFill/>
        </p:spPr>
        <p:txBody>
          <a:bodyPr wrap="none" rtlCol="0">
            <a:spAutoFit/>
          </a:bodyPr>
          <a:lstStyle/>
          <a:p>
            <a:pPr>
              <a:spcAft>
                <a:spcPts val="600"/>
              </a:spcAft>
            </a:pPr>
            <a:r>
              <a:rPr lang="en-GB" sz="2000" u="sng" dirty="0">
                <a:solidFill>
                  <a:schemeClr val="bg1"/>
                </a:solidFill>
              </a:rPr>
              <a:t>Adoption Resources</a:t>
            </a:r>
            <a:endParaRPr lang="en-US" sz="2000" dirty="0">
              <a:solidFill>
                <a:schemeClr val="bg1"/>
              </a:solidFill>
            </a:endParaRPr>
          </a:p>
          <a:p>
            <a:pPr marL="285750" indent="-285750">
              <a:spcAft>
                <a:spcPts val="600"/>
              </a:spcAft>
              <a:buFont typeface="Arial" panose="020B0604020202020204" pitchFamily="34" charset="0"/>
              <a:buChar char="•"/>
            </a:pPr>
            <a:r>
              <a:rPr lang="en-US" sz="2000" dirty="0">
                <a:solidFill>
                  <a:schemeClr val="bg1"/>
                </a:solidFill>
              </a:rPr>
              <a:t>Ordinance Language </a:t>
            </a:r>
          </a:p>
          <a:p>
            <a:pPr marL="285750" indent="-285750">
              <a:spcAft>
                <a:spcPts val="600"/>
              </a:spcAft>
              <a:buFont typeface="Arial" panose="020B0604020202020204" pitchFamily="34" charset="0"/>
              <a:buChar char="•"/>
            </a:pPr>
            <a:r>
              <a:rPr lang="en-US" sz="2000" dirty="0">
                <a:solidFill>
                  <a:schemeClr val="bg1"/>
                </a:solidFill>
              </a:rPr>
              <a:t>Staff Report &amp; Slides</a:t>
            </a:r>
          </a:p>
          <a:p>
            <a:pPr marL="285750" indent="-285750">
              <a:spcAft>
                <a:spcPts val="600"/>
              </a:spcAft>
              <a:buFont typeface="Arial" panose="020B0604020202020204" pitchFamily="34" charset="0"/>
              <a:buChar char="•"/>
            </a:pPr>
            <a:r>
              <a:rPr lang="en-US" sz="2000" dirty="0">
                <a:solidFill>
                  <a:schemeClr val="bg1"/>
                </a:solidFill>
              </a:rPr>
              <a:t>Homeowner Flyer</a:t>
            </a:r>
          </a:p>
          <a:p>
            <a:pPr marL="285750" indent="-285750">
              <a:spcAft>
                <a:spcPts val="600"/>
              </a:spcAft>
              <a:buFont typeface="Arial" panose="020B0604020202020204" pitchFamily="34" charset="0"/>
              <a:buChar char="•"/>
            </a:pPr>
            <a:r>
              <a:rPr lang="en-GB" sz="2000" dirty="0">
                <a:solidFill>
                  <a:schemeClr val="bg1"/>
                </a:solidFill>
              </a:rPr>
              <a:t>FAQs </a:t>
            </a:r>
          </a:p>
          <a:p>
            <a:pPr marL="285750" indent="-285750">
              <a:spcAft>
                <a:spcPts val="600"/>
              </a:spcAft>
              <a:buFont typeface="Arial" panose="020B0604020202020204" pitchFamily="34" charset="0"/>
              <a:buChar char="•"/>
            </a:pPr>
            <a:r>
              <a:rPr lang="en-US" sz="2000" dirty="0">
                <a:solidFill>
                  <a:schemeClr val="bg1"/>
                </a:solidFill>
              </a:rPr>
              <a:t>Cost Effectiveness Infographic</a:t>
            </a:r>
          </a:p>
        </p:txBody>
      </p:sp>
      <p:sp>
        <p:nvSpPr>
          <p:cNvPr id="8" name="TextBox 7">
            <a:extLst>
              <a:ext uri="{FF2B5EF4-FFF2-40B4-BE49-F238E27FC236}">
                <a16:creationId xmlns:a16="http://schemas.microsoft.com/office/drawing/2014/main" id="{81DC32A1-6ED9-4245-ABC5-D171636F897D}"/>
              </a:ext>
            </a:extLst>
          </p:cNvPr>
          <p:cNvSpPr txBox="1"/>
          <p:nvPr/>
        </p:nvSpPr>
        <p:spPr>
          <a:xfrm>
            <a:off x="5800230" y="4233808"/>
            <a:ext cx="5894562" cy="1938992"/>
          </a:xfrm>
          <a:prstGeom prst="rect">
            <a:avLst/>
          </a:prstGeom>
          <a:noFill/>
        </p:spPr>
        <p:txBody>
          <a:bodyPr wrap="none" rtlCol="0">
            <a:spAutoFit/>
          </a:bodyPr>
          <a:lstStyle/>
          <a:p>
            <a:pPr>
              <a:spcAft>
                <a:spcPts val="600"/>
              </a:spcAft>
            </a:pPr>
            <a:r>
              <a:rPr lang="en-GB" sz="2000" u="sng" dirty="0">
                <a:solidFill>
                  <a:schemeClr val="bg1"/>
                </a:solidFill>
              </a:rPr>
              <a:t>Permitting, enforcement, and inspection resources</a:t>
            </a:r>
          </a:p>
          <a:p>
            <a:pPr marL="285750" indent="-285750">
              <a:spcAft>
                <a:spcPts val="600"/>
              </a:spcAft>
              <a:buFont typeface="Arial" panose="020B0604020202020204" pitchFamily="34" charset="0"/>
              <a:buChar char="•"/>
            </a:pPr>
            <a:r>
              <a:rPr lang="en-GB" sz="2000" dirty="0">
                <a:solidFill>
                  <a:schemeClr val="bg1"/>
                </a:solidFill>
              </a:rPr>
              <a:t>Permit Checklist</a:t>
            </a:r>
          </a:p>
          <a:p>
            <a:pPr marL="285750" indent="-285750">
              <a:spcAft>
                <a:spcPts val="600"/>
              </a:spcAft>
              <a:buFont typeface="Arial" panose="020B0604020202020204" pitchFamily="34" charset="0"/>
              <a:buChar char="•"/>
            </a:pPr>
            <a:r>
              <a:rPr lang="en-GB" sz="2000" dirty="0">
                <a:solidFill>
                  <a:schemeClr val="bg1"/>
                </a:solidFill>
              </a:rPr>
              <a:t>Inspection Checklist</a:t>
            </a:r>
          </a:p>
          <a:p>
            <a:pPr marL="285750" indent="-285750">
              <a:spcAft>
                <a:spcPts val="600"/>
              </a:spcAft>
              <a:buFont typeface="Arial" panose="020B0604020202020204" pitchFamily="34" charset="0"/>
              <a:buChar char="•"/>
            </a:pPr>
            <a:r>
              <a:rPr lang="en-GB" sz="2000" dirty="0">
                <a:solidFill>
                  <a:schemeClr val="bg1"/>
                </a:solidFill>
              </a:rPr>
              <a:t>Training for Building Department Staff</a:t>
            </a:r>
          </a:p>
          <a:p>
            <a:pPr marL="285750" indent="-285750">
              <a:spcAft>
                <a:spcPts val="600"/>
              </a:spcAft>
              <a:buFont typeface="Arial" panose="020B0604020202020204" pitchFamily="34" charset="0"/>
              <a:buChar char="•"/>
            </a:pPr>
            <a:r>
              <a:rPr lang="en-GB" sz="2000" dirty="0">
                <a:solidFill>
                  <a:schemeClr val="bg1"/>
                </a:solidFill>
              </a:rPr>
              <a:t>FAQs</a:t>
            </a:r>
          </a:p>
        </p:txBody>
      </p:sp>
      <p:sp>
        <p:nvSpPr>
          <p:cNvPr id="4" name="Rectangle 3">
            <a:extLst>
              <a:ext uri="{FF2B5EF4-FFF2-40B4-BE49-F238E27FC236}">
                <a16:creationId xmlns:a16="http://schemas.microsoft.com/office/drawing/2014/main" id="{D63C79E9-4B34-4171-B759-6EE12C34CC8B}"/>
              </a:ext>
            </a:extLst>
          </p:cNvPr>
          <p:cNvSpPr/>
          <p:nvPr/>
        </p:nvSpPr>
        <p:spPr>
          <a:xfrm>
            <a:off x="2679405" y="6028660"/>
            <a:ext cx="733646" cy="72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735073B-EC38-4ABC-AB8C-CE3F8A295768}"/>
              </a:ext>
            </a:extLst>
          </p:cNvPr>
          <p:cNvSpPr>
            <a:spLocks noGrp="1"/>
          </p:cNvSpPr>
          <p:nvPr>
            <p:ph type="title"/>
          </p:nvPr>
        </p:nvSpPr>
        <p:spPr>
          <a:xfrm>
            <a:off x="1515670" y="595752"/>
            <a:ext cx="9194217" cy="682701"/>
          </a:xfrm>
        </p:spPr>
        <p:txBody>
          <a:bodyPr/>
          <a:lstStyle/>
          <a:p>
            <a:r>
              <a:rPr lang="en-US" dirty="0"/>
              <a:t>Example Cost Breakdown - WH</a:t>
            </a:r>
          </a:p>
        </p:txBody>
      </p:sp>
      <p:pic>
        <p:nvPicPr>
          <p:cNvPr id="10" name="Picture 9">
            <a:extLst>
              <a:ext uri="{FF2B5EF4-FFF2-40B4-BE49-F238E27FC236}">
                <a16:creationId xmlns:a16="http://schemas.microsoft.com/office/drawing/2014/main" id="{00358FE5-95F7-406C-AE1C-B03126A1738E}"/>
              </a:ext>
            </a:extLst>
          </p:cNvPr>
          <p:cNvPicPr>
            <a:picLocks noChangeAspect="1"/>
          </p:cNvPicPr>
          <p:nvPr/>
        </p:nvPicPr>
        <p:blipFill>
          <a:blip r:embed="rId3"/>
          <a:stretch>
            <a:fillRect/>
          </a:stretch>
        </p:blipFill>
        <p:spPr>
          <a:xfrm>
            <a:off x="1620760" y="1381907"/>
            <a:ext cx="9194217" cy="5369768"/>
          </a:xfrm>
          <a:prstGeom prst="rect">
            <a:avLst/>
          </a:prstGeom>
        </p:spPr>
      </p:pic>
    </p:spTree>
    <p:extLst>
      <p:ext uri="{BB962C8B-B14F-4D97-AF65-F5344CB8AC3E}">
        <p14:creationId xmlns:p14="http://schemas.microsoft.com/office/powerpoint/2010/main" val="56790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C6AB-E408-4E45-88F6-9FDAB88325D5}"/>
              </a:ext>
            </a:extLst>
          </p:cNvPr>
          <p:cNvSpPr>
            <a:spLocks noGrp="1"/>
          </p:cNvSpPr>
          <p:nvPr>
            <p:ph type="title"/>
          </p:nvPr>
        </p:nvSpPr>
        <p:spPr/>
        <p:txBody>
          <a:bodyPr/>
          <a:lstStyle/>
          <a:p>
            <a:pPr algn="ctr"/>
            <a:r>
              <a:rPr lang="en-US" dirty="0"/>
              <a:t>What is Peninsula Clean Energy?</a:t>
            </a:r>
          </a:p>
        </p:txBody>
      </p:sp>
      <p:sp>
        <p:nvSpPr>
          <p:cNvPr id="3" name="Subtitle 2">
            <a:extLst>
              <a:ext uri="{FF2B5EF4-FFF2-40B4-BE49-F238E27FC236}">
                <a16:creationId xmlns:a16="http://schemas.microsoft.com/office/drawing/2014/main" id="{35F7E476-3EFF-594E-919F-264572FDC56B}"/>
              </a:ext>
            </a:extLst>
          </p:cNvPr>
          <p:cNvSpPr>
            <a:spLocks noGrp="1"/>
          </p:cNvSpPr>
          <p:nvPr>
            <p:ph type="subTitle" idx="13"/>
          </p:nvPr>
        </p:nvSpPr>
        <p:spPr>
          <a:xfrm>
            <a:off x="1523999" y="3990301"/>
            <a:ext cx="9185888" cy="4635429"/>
          </a:xfrm>
        </p:spPr>
        <p:txBody>
          <a:bodyPr/>
          <a:lstStyle/>
          <a:p>
            <a:pPr algn="ctr">
              <a:lnSpc>
                <a:spcPct val="100000"/>
              </a:lnSpc>
              <a:spcBef>
                <a:spcPts val="0"/>
              </a:spcBef>
            </a:pPr>
            <a:r>
              <a:rPr lang="en-US" sz="3200" dirty="0"/>
              <a:t>Peninsula Clean Energy is the official electricity provider for San Mateo County </a:t>
            </a:r>
          </a:p>
          <a:p>
            <a:pPr algn="ctr">
              <a:lnSpc>
                <a:spcPct val="100000"/>
              </a:lnSpc>
              <a:spcBef>
                <a:spcPts val="0"/>
              </a:spcBef>
            </a:pPr>
            <a:r>
              <a:rPr lang="en-US" sz="3200" dirty="0"/>
              <a:t>providing cleaner power at lower rates</a:t>
            </a:r>
          </a:p>
        </p:txBody>
      </p:sp>
      <p:pic>
        <p:nvPicPr>
          <p:cNvPr id="4" name="Shape 186" descr="PCE_logo_final_web.png">
            <a:extLst>
              <a:ext uri="{FF2B5EF4-FFF2-40B4-BE49-F238E27FC236}">
                <a16:creationId xmlns:a16="http://schemas.microsoft.com/office/drawing/2014/main" id="{EFC877DF-B0AE-2C49-8C0F-4A12F62A3B88}"/>
              </a:ext>
            </a:extLst>
          </p:cNvPr>
          <p:cNvPicPr preferRelativeResize="0"/>
          <p:nvPr/>
        </p:nvPicPr>
        <p:blipFill rotWithShape="1">
          <a:blip r:embed="rId3">
            <a:alphaModFix/>
          </a:blip>
          <a:srcRect/>
          <a:stretch/>
        </p:blipFill>
        <p:spPr>
          <a:xfrm>
            <a:off x="3598178" y="2030854"/>
            <a:ext cx="5029200" cy="1307100"/>
          </a:xfrm>
          <a:prstGeom prst="rect">
            <a:avLst/>
          </a:prstGeom>
          <a:noFill/>
          <a:ln>
            <a:noFill/>
          </a:ln>
        </p:spPr>
      </p:pic>
    </p:spTree>
    <p:extLst>
      <p:ext uri="{BB962C8B-B14F-4D97-AF65-F5344CB8AC3E}">
        <p14:creationId xmlns:p14="http://schemas.microsoft.com/office/powerpoint/2010/main" val="386256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1DA60B7-DBA2-AF43-9580-ABE17AFF92DE}"/>
              </a:ext>
            </a:extLst>
          </p:cNvPr>
          <p:cNvSpPr>
            <a:spLocks noGrp="1"/>
          </p:cNvSpPr>
          <p:nvPr>
            <p:ph type="subTitle" idx="13"/>
          </p:nvPr>
        </p:nvSpPr>
        <p:spPr>
          <a:xfrm>
            <a:off x="1515670" y="1451077"/>
            <a:ext cx="9196620" cy="5397930"/>
          </a:xfrm>
        </p:spPr>
        <p:txBody>
          <a:bodyPr vert="horz" lIns="91440" tIns="45720" rIns="91440" bIns="45720" rtlCol="0" anchor="t">
            <a:noAutofit/>
          </a:bodyPr>
          <a:lstStyle/>
          <a:p>
            <a:r>
              <a:rPr lang="en-US" sz="2400" dirty="0"/>
              <a:t>Councils adopt new building codes this year as part of the State’s 3-year building code cycle</a:t>
            </a:r>
          </a:p>
          <a:p>
            <a:r>
              <a:rPr lang="en-US" sz="2400" dirty="0"/>
              <a:t>Reach codes are local enhancements to state code</a:t>
            </a:r>
          </a:p>
          <a:p>
            <a:r>
              <a:rPr lang="en-US" sz="2400" dirty="0"/>
              <a:t>Adopting with code cycle is efficient for staff and builders</a:t>
            </a:r>
          </a:p>
          <a:p>
            <a:r>
              <a:rPr lang="en-US" sz="2400" dirty="0"/>
              <a:t>PCE initiative aimed at improved economic and energy performance for </a:t>
            </a:r>
            <a:r>
              <a:rPr lang="en-US" sz="2400" u="sng" dirty="0"/>
              <a:t>new</a:t>
            </a:r>
            <a:r>
              <a:rPr lang="en-US" sz="2400" dirty="0"/>
              <a:t> construction</a:t>
            </a:r>
          </a:p>
          <a:p>
            <a:r>
              <a:rPr lang="en-US" sz="2400" dirty="0"/>
              <a:t>Addresses:</a:t>
            </a:r>
          </a:p>
          <a:p>
            <a:pPr marL="971550" lvl="1" indent="-514350">
              <a:buAutoNum type="arabicPeriod"/>
            </a:pPr>
            <a:r>
              <a:rPr lang="en-US" sz="2400" dirty="0"/>
              <a:t>Building electrification – reduced use of natural gas</a:t>
            </a:r>
          </a:p>
          <a:p>
            <a:pPr marL="971550" lvl="1" indent="-514350">
              <a:buAutoNum type="arabicPeriod"/>
            </a:pPr>
            <a:r>
              <a:rPr lang="en-US" sz="2400" dirty="0"/>
              <a:t>Electric vehicle (EV) charging – increased EV readiness</a:t>
            </a:r>
            <a:endParaRPr lang="en-US" sz="2400" dirty="0">
              <a:cs typeface="Arial"/>
            </a:endParaRPr>
          </a:p>
          <a:p>
            <a:endParaRPr lang="en-US" sz="2400" dirty="0"/>
          </a:p>
        </p:txBody>
      </p:sp>
      <p:sp>
        <p:nvSpPr>
          <p:cNvPr id="3" name="Title 2">
            <a:extLst>
              <a:ext uri="{FF2B5EF4-FFF2-40B4-BE49-F238E27FC236}">
                <a16:creationId xmlns:a16="http://schemas.microsoft.com/office/drawing/2014/main" id="{C91E3B2F-797A-8E44-9C15-F954767C029D}"/>
              </a:ext>
            </a:extLst>
          </p:cNvPr>
          <p:cNvSpPr>
            <a:spLocks noGrp="1"/>
          </p:cNvSpPr>
          <p:nvPr>
            <p:ph type="title"/>
          </p:nvPr>
        </p:nvSpPr>
        <p:spPr/>
        <p:txBody>
          <a:bodyPr/>
          <a:lstStyle/>
          <a:p>
            <a:r>
              <a:rPr lang="en-US" dirty="0"/>
              <a:t>What</a:t>
            </a:r>
            <a:r>
              <a:rPr lang="en-US" baseline="0" dirty="0"/>
              <a:t> are Reach Codes?</a:t>
            </a:r>
            <a:endParaRPr lang="en-US" dirty="0"/>
          </a:p>
        </p:txBody>
      </p:sp>
    </p:spTree>
    <p:extLst>
      <p:ext uri="{BB962C8B-B14F-4D97-AF65-F5344CB8AC3E}">
        <p14:creationId xmlns:p14="http://schemas.microsoft.com/office/powerpoint/2010/main" val="110969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D96AD24-4173-40BA-AF45-0D7E6126259D}"/>
              </a:ext>
            </a:extLst>
          </p:cNvPr>
          <p:cNvSpPr>
            <a:spLocks noGrp="1"/>
          </p:cNvSpPr>
          <p:nvPr>
            <p:ph type="subTitle" idx="13"/>
          </p:nvPr>
        </p:nvSpPr>
        <p:spPr>
          <a:xfrm>
            <a:off x="1102420" y="1466399"/>
            <a:ext cx="6487788" cy="4614466"/>
          </a:xfrm>
        </p:spPr>
        <p:txBody>
          <a:bodyPr/>
          <a:lstStyle/>
          <a:p>
            <a:r>
              <a:rPr lang="en-US" sz="2800" dirty="0"/>
              <a:t>Major economic value for residents</a:t>
            </a:r>
          </a:p>
          <a:p>
            <a:r>
              <a:rPr lang="en-US" sz="2800" dirty="0"/>
              <a:t>Safer and healthier homes</a:t>
            </a:r>
          </a:p>
          <a:p>
            <a:r>
              <a:rPr lang="en-US" sz="2800" dirty="0"/>
              <a:t>Advance climate goals </a:t>
            </a:r>
          </a:p>
          <a:p>
            <a:r>
              <a:rPr lang="en-US" sz="2800" dirty="0"/>
              <a:t>Enable much greater EV adoption</a:t>
            </a:r>
          </a:p>
          <a:p>
            <a:r>
              <a:rPr lang="en-US" sz="2800" dirty="0"/>
              <a:t>Fiscal prudence – more cost effective to address at new construction</a:t>
            </a:r>
          </a:p>
          <a:p>
            <a:endParaRPr lang="en-US" sz="2800" dirty="0"/>
          </a:p>
          <a:p>
            <a:r>
              <a:rPr lang="en-US" sz="2800" b="1" dirty="0"/>
              <a:t>This Reach Code effort applies only to NEW construction</a:t>
            </a:r>
          </a:p>
        </p:txBody>
      </p:sp>
      <p:sp>
        <p:nvSpPr>
          <p:cNvPr id="3" name="Title 2">
            <a:extLst>
              <a:ext uri="{FF2B5EF4-FFF2-40B4-BE49-F238E27FC236}">
                <a16:creationId xmlns:a16="http://schemas.microsoft.com/office/drawing/2014/main" id="{F9C2E201-A475-4CA8-B84F-2748316B7DA3}"/>
              </a:ext>
            </a:extLst>
          </p:cNvPr>
          <p:cNvSpPr>
            <a:spLocks noGrp="1"/>
          </p:cNvSpPr>
          <p:nvPr>
            <p:ph type="title"/>
          </p:nvPr>
        </p:nvSpPr>
        <p:spPr/>
        <p:txBody>
          <a:bodyPr/>
          <a:lstStyle/>
          <a:p>
            <a:r>
              <a:rPr lang="en-US" dirty="0"/>
              <a:t>Summary of Benefits</a:t>
            </a:r>
          </a:p>
        </p:txBody>
      </p:sp>
      <p:sp>
        <p:nvSpPr>
          <p:cNvPr id="6" name="Rectangle: Rounded Corners 5">
            <a:extLst>
              <a:ext uri="{FF2B5EF4-FFF2-40B4-BE49-F238E27FC236}">
                <a16:creationId xmlns:a16="http://schemas.microsoft.com/office/drawing/2014/main" id="{624B749A-7699-4476-94A2-F0E22D7A16B4}"/>
              </a:ext>
            </a:extLst>
          </p:cNvPr>
          <p:cNvSpPr/>
          <p:nvPr/>
        </p:nvSpPr>
        <p:spPr>
          <a:xfrm>
            <a:off x="7908468" y="1539502"/>
            <a:ext cx="3751620" cy="1509929"/>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7E943038-87E5-46E0-98BE-846F883196BC}"/>
              </a:ext>
            </a:extLst>
          </p:cNvPr>
          <p:cNvSpPr txBox="1"/>
          <p:nvPr/>
        </p:nvSpPr>
        <p:spPr>
          <a:xfrm>
            <a:off x="8018209" y="1688820"/>
            <a:ext cx="3564191" cy="1138773"/>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Over $50M/yr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Arial" panose="020B0604020202020204"/>
                <a:ea typeface="+mn-ea"/>
                <a:cs typeface="+mn-cs"/>
              </a:rPr>
              <a:t>San Mateo Co “fuel” savings by reaching 45,000 EVs in 2025</a:t>
            </a:r>
          </a:p>
        </p:txBody>
      </p:sp>
      <p:sp>
        <p:nvSpPr>
          <p:cNvPr id="7" name="Rectangle: Rounded Corners 6">
            <a:extLst>
              <a:ext uri="{FF2B5EF4-FFF2-40B4-BE49-F238E27FC236}">
                <a16:creationId xmlns:a16="http://schemas.microsoft.com/office/drawing/2014/main" id="{4EBC2FEA-7251-43BA-ACF6-698676786E4D}"/>
              </a:ext>
            </a:extLst>
          </p:cNvPr>
          <p:cNvSpPr/>
          <p:nvPr/>
        </p:nvSpPr>
        <p:spPr>
          <a:xfrm>
            <a:off x="8018209" y="4046102"/>
            <a:ext cx="3751620" cy="1628152"/>
          </a:xfrm>
          <a:prstGeom prst="roundRect">
            <a:avLst/>
          </a:prstGeom>
          <a:solidFill>
            <a:srgbClr val="2799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B8E1FB47-E883-46DF-832F-638CE83D395D}"/>
              </a:ext>
            </a:extLst>
          </p:cNvPr>
          <p:cNvSpPr txBox="1"/>
          <p:nvPr/>
        </p:nvSpPr>
        <p:spPr>
          <a:xfrm>
            <a:off x="8458197" y="4267253"/>
            <a:ext cx="2852058" cy="1200329"/>
          </a:xfrm>
          <a:prstGeom prst="rect">
            <a:avLst/>
          </a:prstGeom>
          <a:solidFill>
            <a:srgbClr val="27998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Arial" panose="020B0604020202020204"/>
                <a:ea typeface="+mn-ea"/>
                <a:cs typeface="+mn-cs"/>
              </a:rPr>
              <a:t>1-2 tons CO2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Arial" panose="020B0604020202020204"/>
                <a:ea typeface="+mn-ea"/>
                <a:cs typeface="+mn-cs"/>
              </a:rPr>
              <a:t>avoided per year for every home </a:t>
            </a:r>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6587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E3B2F-797A-8E44-9C15-F954767C029D}"/>
              </a:ext>
            </a:extLst>
          </p:cNvPr>
          <p:cNvSpPr>
            <a:spLocks noGrp="1"/>
          </p:cNvSpPr>
          <p:nvPr>
            <p:ph type="title"/>
          </p:nvPr>
        </p:nvSpPr>
        <p:spPr/>
        <p:txBody>
          <a:bodyPr/>
          <a:lstStyle/>
          <a:p>
            <a:r>
              <a:rPr lang="en-US" dirty="0"/>
              <a:t>Reach Code Basics</a:t>
            </a:r>
          </a:p>
        </p:txBody>
      </p:sp>
      <p:sp>
        <p:nvSpPr>
          <p:cNvPr id="8" name="TextBox 2">
            <a:extLst>
              <a:ext uri="{FF2B5EF4-FFF2-40B4-BE49-F238E27FC236}">
                <a16:creationId xmlns:a16="http://schemas.microsoft.com/office/drawing/2014/main" id="{1C82D8D3-67E8-427D-8A6C-0F28B8CA5C87}"/>
              </a:ext>
            </a:extLst>
          </p:cNvPr>
          <p:cNvSpPr txBox="1"/>
          <p:nvPr/>
        </p:nvSpPr>
        <p:spPr>
          <a:xfrm>
            <a:off x="1515670" y="6004408"/>
            <a:ext cx="5872293" cy="3775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Exceptions where necessary</a:t>
            </a:r>
          </a:p>
        </p:txBody>
      </p:sp>
      <p:graphicFrame>
        <p:nvGraphicFramePr>
          <p:cNvPr id="9" name="Table 4">
            <a:extLst>
              <a:ext uri="{FF2B5EF4-FFF2-40B4-BE49-F238E27FC236}">
                <a16:creationId xmlns:a16="http://schemas.microsoft.com/office/drawing/2014/main" id="{96B3C1E5-F991-4E8F-AEBB-0B373BF1A84D}"/>
              </a:ext>
            </a:extLst>
          </p:cNvPr>
          <p:cNvGraphicFramePr>
            <a:graphicFrameLocks noGrp="1"/>
          </p:cNvGraphicFramePr>
          <p:nvPr>
            <p:extLst>
              <p:ext uri="{D42A27DB-BD31-4B8C-83A1-F6EECF244321}">
                <p14:modId xmlns:p14="http://schemas.microsoft.com/office/powerpoint/2010/main" val="1830660524"/>
              </p:ext>
            </p:extLst>
          </p:nvPr>
        </p:nvGraphicFramePr>
        <p:xfrm>
          <a:off x="944544" y="1355239"/>
          <a:ext cx="10831819" cy="4458778"/>
        </p:xfrm>
        <a:graphic>
          <a:graphicData uri="http://schemas.openxmlformats.org/drawingml/2006/table">
            <a:tbl>
              <a:tblPr firstRow="1" bandRow="1">
                <a:tableStyleId>{5C22544A-7EE6-4342-B048-85BDC9FD1C3A}</a:tableStyleId>
              </a:tblPr>
              <a:tblGrid>
                <a:gridCol w="1224225">
                  <a:extLst>
                    <a:ext uri="{9D8B030D-6E8A-4147-A177-3AD203B41FA5}">
                      <a16:colId xmlns:a16="http://schemas.microsoft.com/office/drawing/2014/main" val="246985800"/>
                    </a:ext>
                  </a:extLst>
                </a:gridCol>
                <a:gridCol w="2497016">
                  <a:extLst>
                    <a:ext uri="{9D8B030D-6E8A-4147-A177-3AD203B41FA5}">
                      <a16:colId xmlns:a16="http://schemas.microsoft.com/office/drawing/2014/main" val="1443935073"/>
                    </a:ext>
                  </a:extLst>
                </a:gridCol>
                <a:gridCol w="7110578">
                  <a:extLst>
                    <a:ext uri="{9D8B030D-6E8A-4147-A177-3AD203B41FA5}">
                      <a16:colId xmlns:a16="http://schemas.microsoft.com/office/drawing/2014/main" val="2965938269"/>
                    </a:ext>
                  </a:extLst>
                </a:gridCol>
              </a:tblGrid>
              <a:tr h="542845">
                <a:tc gridSpan="2">
                  <a:txBody>
                    <a:bodyPr/>
                    <a:lstStyle/>
                    <a:p>
                      <a:r>
                        <a:rPr lang="en-US" sz="2000" dirty="0"/>
                        <a:t>Reach Code Type</a:t>
                      </a:r>
                    </a:p>
                  </a:txBody>
                  <a:tcPr anchor="ctr"/>
                </a:tc>
                <a:tc hMerge="1">
                  <a:txBody>
                    <a:bodyPr/>
                    <a:lstStyle/>
                    <a:p>
                      <a:endParaRPr lang="en-US" sz="2000" dirty="0"/>
                    </a:p>
                  </a:txBody>
                  <a:tcPr anchor="ctr"/>
                </a:tc>
                <a:tc>
                  <a:txBody>
                    <a:bodyPr/>
                    <a:lstStyle/>
                    <a:p>
                      <a:r>
                        <a:rPr lang="en-US" sz="2000" dirty="0"/>
                        <a:t>How it Works</a:t>
                      </a:r>
                    </a:p>
                  </a:txBody>
                  <a:tcPr anchor="ctr"/>
                </a:tc>
                <a:extLst>
                  <a:ext uri="{0D108BD9-81ED-4DB2-BD59-A6C34878D82A}">
                    <a16:rowId xmlns:a16="http://schemas.microsoft.com/office/drawing/2014/main" val="2065066661"/>
                  </a:ext>
                </a:extLst>
              </a:tr>
              <a:tr h="868431">
                <a:tc rowSpan="3">
                  <a:txBody>
                    <a:bodyPr/>
                    <a:lstStyle/>
                    <a:p>
                      <a:r>
                        <a:rPr lang="en-US" sz="2000" dirty="0"/>
                        <a:t>Building</a:t>
                      </a:r>
                    </a:p>
                  </a:txBody>
                  <a:tcPr anchor="ctr"/>
                </a:tc>
                <a:tc>
                  <a:txBody>
                    <a:bodyPr/>
                    <a:lstStyle/>
                    <a:p>
                      <a:r>
                        <a:rPr lang="en-US" sz="2000" dirty="0"/>
                        <a:t>Natural Gas Ban*</a:t>
                      </a:r>
                    </a:p>
                  </a:txBody>
                  <a:tcPr anchor="ctr"/>
                </a:tc>
                <a:tc>
                  <a:txBody>
                    <a:bodyPr/>
                    <a:lstStyle/>
                    <a:p>
                      <a:r>
                        <a:rPr lang="en-US" sz="2000" dirty="0"/>
                        <a:t>No gas hookup allowed </a:t>
                      </a:r>
                    </a:p>
                    <a:p>
                      <a:r>
                        <a:rPr lang="en-US" sz="2000" dirty="0"/>
                        <a:t>(via municipal ordinance)</a:t>
                      </a:r>
                    </a:p>
                  </a:txBody>
                  <a:tcPr anchor="ctr"/>
                </a:tc>
                <a:extLst>
                  <a:ext uri="{0D108BD9-81ED-4DB2-BD59-A6C34878D82A}">
                    <a16:rowId xmlns:a16="http://schemas.microsoft.com/office/drawing/2014/main" val="4282217838"/>
                  </a:ext>
                </a:extLst>
              </a:tr>
              <a:tr h="868431">
                <a:tc vMerge="1">
                  <a:txBody>
                    <a:bodyPr/>
                    <a:lstStyle/>
                    <a:p>
                      <a:endParaRPr lang="en-US" sz="2000" dirty="0"/>
                    </a:p>
                  </a:txBody>
                  <a:tcPr anchor="ctr"/>
                </a:tc>
                <a:tc>
                  <a:txBody>
                    <a:bodyPr/>
                    <a:lstStyle/>
                    <a:p>
                      <a:r>
                        <a:rPr lang="en-US" sz="2000" dirty="0"/>
                        <a:t>All-Electric Required*</a:t>
                      </a:r>
                    </a:p>
                  </a:txBody>
                  <a:tcPr anchor="ctr"/>
                </a:tc>
                <a:tc>
                  <a:txBody>
                    <a:bodyPr/>
                    <a:lstStyle/>
                    <a:p>
                      <a:r>
                        <a:rPr lang="en-US" sz="2000" dirty="0"/>
                        <a:t>Appliances must be electric </a:t>
                      </a:r>
                    </a:p>
                    <a:p>
                      <a:r>
                        <a:rPr lang="en-US" sz="2000" dirty="0"/>
                        <a:t>(via Energy Code, Title 24 Part 6)</a:t>
                      </a:r>
                    </a:p>
                  </a:txBody>
                  <a:tcPr anchor="ctr"/>
                </a:tc>
                <a:extLst>
                  <a:ext uri="{0D108BD9-81ED-4DB2-BD59-A6C34878D82A}">
                    <a16:rowId xmlns:a16="http://schemas.microsoft.com/office/drawing/2014/main" val="2469452217"/>
                  </a:ext>
                </a:extLst>
              </a:tr>
              <a:tr h="868431">
                <a:tc vMerge="1">
                  <a:txBody>
                    <a:bodyPr/>
                    <a:lstStyle/>
                    <a:p>
                      <a:endParaRPr lang="en-US" sz="2000" dirty="0"/>
                    </a:p>
                  </a:txBody>
                  <a:tcPr anchor="ctr"/>
                </a:tc>
                <a:tc>
                  <a:txBody>
                    <a:bodyPr/>
                    <a:lstStyle/>
                    <a:p>
                      <a:r>
                        <a:rPr lang="en-US" sz="2000" dirty="0"/>
                        <a:t>All-Electric Preferred</a:t>
                      </a:r>
                    </a:p>
                  </a:txBody>
                  <a:tcPr anchor="ctr"/>
                </a:tc>
                <a:tc>
                  <a:txBody>
                    <a:bodyPr/>
                    <a:lstStyle/>
                    <a:p>
                      <a:r>
                        <a:rPr lang="en-US" sz="2000" dirty="0"/>
                        <a:t>Allows mixed-fuel buildings with high energy performance:</a:t>
                      </a:r>
                    </a:p>
                    <a:p>
                      <a:pPr marL="342900" indent="-342900">
                        <a:buFont typeface="Arial" panose="020B0604020202020204" pitchFamily="34" charset="0"/>
                        <a:buChar char="•"/>
                      </a:pPr>
                      <a:r>
                        <a:rPr lang="en-US" sz="2000" dirty="0"/>
                        <a:t>additional energy efficiency measures</a:t>
                      </a:r>
                    </a:p>
                    <a:p>
                      <a:pPr marL="342900" indent="-342900">
                        <a:buFont typeface="Arial" panose="020B0604020202020204" pitchFamily="34" charset="0"/>
                        <a:buChar char="•"/>
                      </a:pPr>
                      <a:r>
                        <a:rPr lang="en-US" sz="2000" dirty="0"/>
                        <a:t>battery storage</a:t>
                      </a:r>
                    </a:p>
                    <a:p>
                      <a:pPr marL="342900" indent="-342900">
                        <a:buFont typeface="Arial" panose="020B0604020202020204" pitchFamily="34" charset="0"/>
                        <a:buChar char="•"/>
                      </a:pPr>
                      <a:r>
                        <a:rPr lang="en-US" sz="2000" dirty="0"/>
                        <a:t>electric-ready (pre-wiring)</a:t>
                      </a:r>
                    </a:p>
                  </a:txBody>
                  <a:tcPr anchor="ctr"/>
                </a:tc>
                <a:extLst>
                  <a:ext uri="{0D108BD9-81ED-4DB2-BD59-A6C34878D82A}">
                    <a16:rowId xmlns:a16="http://schemas.microsoft.com/office/drawing/2014/main" val="56586967"/>
                  </a:ext>
                </a:extLst>
              </a:tr>
              <a:tr h="868431">
                <a:tc gridSpan="2">
                  <a:txBody>
                    <a:bodyPr/>
                    <a:lstStyle/>
                    <a:p>
                      <a:r>
                        <a:rPr lang="en-US" sz="2000" dirty="0"/>
                        <a:t>Electric Vehicle*</a:t>
                      </a:r>
                    </a:p>
                  </a:txBody>
                  <a:tcPr anchor="ctr"/>
                </a:tc>
                <a:tc hMerge="1">
                  <a:txBody>
                    <a:bodyPr/>
                    <a:lstStyle/>
                    <a:p>
                      <a:endParaRPr lang="en-US" sz="2000" dirty="0"/>
                    </a:p>
                  </a:txBody>
                  <a:tcPr anchor="ctr"/>
                </a:tc>
                <a:tc>
                  <a:txBody>
                    <a:bodyPr/>
                    <a:lstStyle/>
                    <a:p>
                      <a:pPr marL="0" indent="0">
                        <a:buFont typeface="Arial" panose="020B0604020202020204" pitchFamily="34" charset="0"/>
                        <a:buNone/>
                      </a:pPr>
                      <a:r>
                        <a:rPr lang="en-US" sz="2000" dirty="0"/>
                        <a:t>Increases EV infrastructure</a:t>
                      </a:r>
                    </a:p>
                    <a:p>
                      <a:pPr marL="0" indent="0">
                        <a:buFont typeface="Arial" panose="020B0604020202020204" pitchFamily="34" charset="0"/>
                        <a:buNone/>
                      </a:pPr>
                      <a:r>
                        <a:rPr lang="en-US" sz="2000" dirty="0"/>
                        <a:t>(via </a:t>
                      </a:r>
                      <a:r>
                        <a:rPr lang="en-US" sz="2000" dirty="0" err="1"/>
                        <a:t>CALGreen</a:t>
                      </a:r>
                      <a:r>
                        <a:rPr lang="en-US" sz="2000" dirty="0"/>
                        <a:t>, Title 24 Part 11)</a:t>
                      </a:r>
                    </a:p>
                  </a:txBody>
                  <a:tcPr anchor="ctr"/>
                </a:tc>
                <a:extLst>
                  <a:ext uri="{0D108BD9-81ED-4DB2-BD59-A6C34878D82A}">
                    <a16:rowId xmlns:a16="http://schemas.microsoft.com/office/drawing/2014/main" val="3153851729"/>
                  </a:ext>
                </a:extLst>
              </a:tr>
            </a:tbl>
          </a:graphicData>
        </a:graphic>
      </p:graphicFrame>
    </p:spTree>
    <p:extLst>
      <p:ext uri="{BB962C8B-B14F-4D97-AF65-F5344CB8AC3E}">
        <p14:creationId xmlns:p14="http://schemas.microsoft.com/office/powerpoint/2010/main" val="2860588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E3B2F-797A-8E44-9C15-F954767C029D}"/>
              </a:ext>
            </a:extLst>
          </p:cNvPr>
          <p:cNvSpPr>
            <a:spLocks noGrp="1"/>
          </p:cNvSpPr>
          <p:nvPr>
            <p:ph type="title"/>
          </p:nvPr>
        </p:nvSpPr>
        <p:spPr/>
        <p:txBody>
          <a:bodyPr/>
          <a:lstStyle/>
          <a:p>
            <a:r>
              <a:rPr lang="en-US" dirty="0"/>
              <a:t>Building Electrification Measures</a:t>
            </a:r>
          </a:p>
        </p:txBody>
      </p:sp>
      <p:pic>
        <p:nvPicPr>
          <p:cNvPr id="5" name="Picture 2" descr="Image result for lg inverter condensing unit">
            <a:extLst>
              <a:ext uri="{FF2B5EF4-FFF2-40B4-BE49-F238E27FC236}">
                <a16:creationId xmlns:a16="http://schemas.microsoft.com/office/drawing/2014/main" id="{FF1355D9-48C2-46F7-826F-D485BB6149F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22"/>
          <a:stretch/>
        </p:blipFill>
        <p:spPr bwMode="auto">
          <a:xfrm>
            <a:off x="2213632" y="2557663"/>
            <a:ext cx="1787071" cy="1241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rooftop heat pump">
            <a:extLst>
              <a:ext uri="{FF2B5EF4-FFF2-40B4-BE49-F238E27FC236}">
                <a16:creationId xmlns:a16="http://schemas.microsoft.com/office/drawing/2014/main" id="{D23863DD-B7F3-4E89-9E66-B516373F4C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239" b="24920"/>
          <a:stretch/>
        </p:blipFill>
        <p:spPr bwMode="auto">
          <a:xfrm>
            <a:off x="1846037" y="4193906"/>
            <a:ext cx="2382831" cy="12387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heem Performance Platinum 65 gal. 10-Year Hybrid High Efficiency Smart Tank Electric Water Heater">
            <a:extLst>
              <a:ext uri="{FF2B5EF4-FFF2-40B4-BE49-F238E27FC236}">
                <a16:creationId xmlns:a16="http://schemas.microsoft.com/office/drawing/2014/main" id="{41463808-022A-4B81-99D8-F4EBCF1D1B3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r="23652" b="-788"/>
          <a:stretch/>
        </p:blipFill>
        <p:spPr bwMode="auto">
          <a:xfrm>
            <a:off x="4894258" y="2556048"/>
            <a:ext cx="989574" cy="1306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www.nyle.com/wp-content/uploads/2017/04/Single-C250A-No-Background-top-angle-1-e1545234011855-1016x1024.png">
            <a:extLst>
              <a:ext uri="{FF2B5EF4-FFF2-40B4-BE49-F238E27FC236}">
                <a16:creationId xmlns:a16="http://schemas.microsoft.com/office/drawing/2014/main" id="{6123AD23-3F12-4F13-91F6-753AB5281E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0813" y="4087116"/>
            <a:ext cx="1452216" cy="14532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02ADE37-598D-45B9-B297-DED17B7EE603}"/>
              </a:ext>
            </a:extLst>
          </p:cNvPr>
          <p:cNvSpPr txBox="1"/>
          <p:nvPr/>
        </p:nvSpPr>
        <p:spPr>
          <a:xfrm>
            <a:off x="4710959" y="2104193"/>
            <a:ext cx="1668727" cy="282641"/>
          </a:xfrm>
          <a:prstGeom prst="rect">
            <a:avLst/>
          </a:prstGeom>
          <a:noFill/>
        </p:spPr>
        <p:txBody>
          <a:bodyPr wrap="none" lIns="0" tIns="0" rIns="0" bIns="0" rtlCol="0">
            <a:spAutoFit/>
          </a:bodyPr>
          <a:lstStyle/>
          <a:p>
            <a:pPr>
              <a:lnSpc>
                <a:spcPct val="113000"/>
              </a:lnSpc>
              <a:spcBef>
                <a:spcPts val="225"/>
              </a:spcBef>
            </a:pPr>
            <a:r>
              <a:rPr lang="en-GB" sz="1800" dirty="0">
                <a:solidFill>
                  <a:srgbClr val="E98300"/>
                </a:solidFill>
                <a:latin typeface="Verdana" panose="020B0604030504040204" pitchFamily="34" charset="0"/>
                <a:ea typeface="Verdana" panose="020B0604030504040204" pitchFamily="34" charset="0"/>
                <a:cs typeface="Verdana" panose="020B0604030504040204" pitchFamily="34" charset="0"/>
              </a:rPr>
              <a:t>Water Heating</a:t>
            </a:r>
          </a:p>
        </p:txBody>
      </p:sp>
      <p:sp>
        <p:nvSpPr>
          <p:cNvPr id="10" name="TextBox 9">
            <a:extLst>
              <a:ext uri="{FF2B5EF4-FFF2-40B4-BE49-F238E27FC236}">
                <a16:creationId xmlns:a16="http://schemas.microsoft.com/office/drawing/2014/main" id="{8FF7CDA5-20A4-415F-934B-129C4519B760}"/>
              </a:ext>
            </a:extLst>
          </p:cNvPr>
          <p:cNvSpPr txBox="1"/>
          <p:nvPr/>
        </p:nvSpPr>
        <p:spPr>
          <a:xfrm>
            <a:off x="2079289" y="2101320"/>
            <a:ext cx="1673535" cy="282641"/>
          </a:xfrm>
          <a:prstGeom prst="rect">
            <a:avLst/>
          </a:prstGeom>
          <a:noFill/>
        </p:spPr>
        <p:txBody>
          <a:bodyPr wrap="none" lIns="0" tIns="0" rIns="0" bIns="0" rtlCol="0">
            <a:spAutoFit/>
          </a:bodyPr>
          <a:lstStyle/>
          <a:p>
            <a:pPr>
              <a:lnSpc>
                <a:spcPct val="113000"/>
              </a:lnSpc>
              <a:spcBef>
                <a:spcPts val="225"/>
              </a:spcBef>
            </a:pPr>
            <a:r>
              <a:rPr lang="en-GB" sz="1800" dirty="0">
                <a:solidFill>
                  <a:srgbClr val="C4262E"/>
                </a:solidFill>
                <a:latin typeface="Verdana" panose="020B0604030504040204" pitchFamily="34" charset="0"/>
                <a:ea typeface="Verdana" panose="020B0604030504040204" pitchFamily="34" charset="0"/>
                <a:cs typeface="Verdana" panose="020B0604030504040204" pitchFamily="34" charset="0"/>
              </a:rPr>
              <a:t>Space Heating</a:t>
            </a:r>
          </a:p>
        </p:txBody>
      </p:sp>
      <p:sp>
        <p:nvSpPr>
          <p:cNvPr id="11" name="TextBox 10">
            <a:extLst>
              <a:ext uri="{FF2B5EF4-FFF2-40B4-BE49-F238E27FC236}">
                <a16:creationId xmlns:a16="http://schemas.microsoft.com/office/drawing/2014/main" id="{F79010C7-1449-4FAA-89DE-2CA3A8AEE61D}"/>
              </a:ext>
            </a:extLst>
          </p:cNvPr>
          <p:cNvSpPr txBox="1"/>
          <p:nvPr/>
        </p:nvSpPr>
        <p:spPr>
          <a:xfrm>
            <a:off x="7503476" y="2116989"/>
            <a:ext cx="931345" cy="282641"/>
          </a:xfrm>
          <a:prstGeom prst="rect">
            <a:avLst/>
          </a:prstGeom>
          <a:noFill/>
        </p:spPr>
        <p:txBody>
          <a:bodyPr wrap="none" lIns="0" tIns="0" rIns="0" bIns="0" rtlCol="0">
            <a:spAutoFit/>
          </a:bodyPr>
          <a:lstStyle/>
          <a:p>
            <a:pPr>
              <a:lnSpc>
                <a:spcPct val="113000"/>
              </a:lnSpc>
              <a:spcBef>
                <a:spcPts val="225"/>
              </a:spcBef>
            </a:pPr>
            <a:r>
              <a:rPr lang="en-GB" sz="1800" dirty="0">
                <a:solidFill>
                  <a:srgbClr val="7030A0"/>
                </a:solidFill>
                <a:latin typeface="Verdana" panose="020B0604030504040204" pitchFamily="34" charset="0"/>
                <a:ea typeface="Verdana" panose="020B0604030504040204" pitchFamily="34" charset="0"/>
                <a:cs typeface="Verdana" panose="020B0604030504040204" pitchFamily="34" charset="0"/>
              </a:rPr>
              <a:t>Cooking</a:t>
            </a:r>
          </a:p>
        </p:txBody>
      </p:sp>
      <p:pic>
        <p:nvPicPr>
          <p:cNvPr id="12" name="Picture 8" descr="Image result for induction cooktop">
            <a:extLst>
              <a:ext uri="{FF2B5EF4-FFF2-40B4-BE49-F238E27FC236}">
                <a16:creationId xmlns:a16="http://schemas.microsoft.com/office/drawing/2014/main" id="{F2571659-0B6A-459A-B9E1-E7E86DC429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493" y="2631108"/>
            <a:ext cx="1762443" cy="11727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electric dryer">
            <a:extLst>
              <a:ext uri="{FF2B5EF4-FFF2-40B4-BE49-F238E27FC236}">
                <a16:creationId xmlns:a16="http://schemas.microsoft.com/office/drawing/2014/main" id="{A899C28D-4E01-4B1C-8F60-6370E983BD3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3882" y="4221583"/>
            <a:ext cx="1280581" cy="13173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Product Image 1">
            <a:extLst>
              <a:ext uri="{FF2B5EF4-FFF2-40B4-BE49-F238E27FC236}">
                <a16:creationId xmlns:a16="http://schemas.microsoft.com/office/drawing/2014/main" id="{49685A40-1A4D-400F-9DCE-988DC8DF38D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76592" y="2634579"/>
            <a:ext cx="1383860" cy="138386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3351CC8-3D62-4D4D-A15E-26BE3F47905C}"/>
              </a:ext>
            </a:extLst>
          </p:cNvPr>
          <p:cNvSpPr txBox="1"/>
          <p:nvPr/>
        </p:nvSpPr>
        <p:spPr>
          <a:xfrm>
            <a:off x="9553443" y="2102254"/>
            <a:ext cx="1708801" cy="282641"/>
          </a:xfrm>
          <a:prstGeom prst="rect">
            <a:avLst/>
          </a:prstGeom>
          <a:noFill/>
        </p:spPr>
        <p:txBody>
          <a:bodyPr wrap="none" lIns="0" tIns="0" rIns="0" bIns="0" rtlCol="0">
            <a:spAutoFit/>
          </a:bodyPr>
          <a:lstStyle/>
          <a:p>
            <a:pPr>
              <a:lnSpc>
                <a:spcPct val="113000"/>
              </a:lnSpc>
              <a:spcBef>
                <a:spcPts val="225"/>
              </a:spcBef>
            </a:pPr>
            <a:r>
              <a:rPr lang="en-GB" sz="1800" dirty="0">
                <a:solidFill>
                  <a:schemeClr val="accent6"/>
                </a:solidFill>
                <a:latin typeface="Verdana" panose="020B0604030504040204" pitchFamily="34" charset="0"/>
                <a:ea typeface="Verdana" panose="020B0604030504040204" pitchFamily="34" charset="0"/>
                <a:cs typeface="Verdana" panose="020B0604030504040204" pitchFamily="34" charset="0"/>
              </a:rPr>
              <a:t>Clothes Drying</a:t>
            </a:r>
          </a:p>
        </p:txBody>
      </p:sp>
      <p:pic>
        <p:nvPicPr>
          <p:cNvPr id="16" name="Picture 4" descr="Image result for commercial induction cooktop 6 burner">
            <a:extLst>
              <a:ext uri="{FF2B5EF4-FFF2-40B4-BE49-F238E27FC236}">
                <a16:creationId xmlns:a16="http://schemas.microsoft.com/office/drawing/2014/main" id="{6EB45CA5-2FEF-4F6C-B946-04A1D940C9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54882" y="4220315"/>
            <a:ext cx="1718923" cy="127201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00A5745C-5FD7-44FA-913A-F9825A7283F7}"/>
              </a:ext>
            </a:extLst>
          </p:cNvPr>
          <p:cNvSpPr txBox="1">
            <a:spLocks/>
          </p:cNvSpPr>
          <p:nvPr/>
        </p:nvSpPr>
        <p:spPr>
          <a:xfrm rot="16200000">
            <a:off x="140337" y="2918608"/>
            <a:ext cx="1676822" cy="42770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2B5FAC"/>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2B5FAC"/>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2B5FA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1600"/>
            <a:r>
              <a:rPr lang="en-US" dirty="0"/>
              <a:t>Residential</a:t>
            </a:r>
          </a:p>
        </p:txBody>
      </p:sp>
      <p:sp>
        <p:nvSpPr>
          <p:cNvPr id="18" name="Content Placeholder 2">
            <a:extLst>
              <a:ext uri="{FF2B5EF4-FFF2-40B4-BE49-F238E27FC236}">
                <a16:creationId xmlns:a16="http://schemas.microsoft.com/office/drawing/2014/main" id="{2F122204-048E-407D-8D38-A1D0260F739F}"/>
              </a:ext>
            </a:extLst>
          </p:cNvPr>
          <p:cNvSpPr txBox="1">
            <a:spLocks/>
          </p:cNvSpPr>
          <p:nvPr/>
        </p:nvSpPr>
        <p:spPr>
          <a:xfrm rot="16200000">
            <a:off x="90054" y="4486956"/>
            <a:ext cx="1676821" cy="427704"/>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Source Sans Pro"/>
                <a:ea typeface="Source Sans Pro"/>
                <a:cs typeface="Source Sans Pro"/>
                <a:sym typeface="Source Sans Pro"/>
              </a:defRPr>
            </a:lvl1pPr>
            <a:lvl2pPr marL="914400" marR="0" lvl="1"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Source Sans Pro"/>
                <a:ea typeface="Source Sans Pro"/>
                <a:cs typeface="Source Sans Pro"/>
                <a:sym typeface="Source Sans Pro"/>
              </a:defRPr>
            </a:lvl2pPr>
            <a:lvl3pPr marL="1371600" marR="0" lvl="2"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Source Sans Pro"/>
                <a:ea typeface="Source Sans Pro"/>
                <a:cs typeface="Source Sans Pro"/>
                <a:sym typeface="Source Sans Pro"/>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Source Sans Pro"/>
                <a:ea typeface="Source Sans Pro"/>
                <a:cs typeface="Source Sans Pro"/>
                <a:sym typeface="Source Sans Pro"/>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Source Sans Pro"/>
                <a:ea typeface="Source Sans Pro"/>
                <a:cs typeface="Source Sans Pro"/>
                <a:sym typeface="Source Sans Pro"/>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01600" indent="0">
              <a:buFont typeface="Arial"/>
              <a:buNone/>
            </a:pPr>
            <a:r>
              <a:rPr lang="en-US" dirty="0"/>
              <a:t>Commercial</a:t>
            </a:r>
          </a:p>
        </p:txBody>
      </p:sp>
    </p:spTree>
    <p:extLst>
      <p:ext uri="{BB962C8B-B14F-4D97-AF65-F5344CB8AC3E}">
        <p14:creationId xmlns:p14="http://schemas.microsoft.com/office/powerpoint/2010/main" val="179451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E3B2F-797A-8E44-9C15-F954767C029D}"/>
              </a:ext>
            </a:extLst>
          </p:cNvPr>
          <p:cNvSpPr>
            <a:spLocks noGrp="1"/>
          </p:cNvSpPr>
          <p:nvPr>
            <p:ph type="title"/>
          </p:nvPr>
        </p:nvSpPr>
        <p:spPr/>
        <p:txBody>
          <a:bodyPr/>
          <a:lstStyle/>
          <a:p>
            <a:r>
              <a:rPr lang="en-US" dirty="0"/>
              <a:t>Equipment Efficiency</a:t>
            </a:r>
          </a:p>
        </p:txBody>
      </p:sp>
      <p:graphicFrame>
        <p:nvGraphicFramePr>
          <p:cNvPr id="19" name="Chart 18">
            <a:extLst>
              <a:ext uri="{FF2B5EF4-FFF2-40B4-BE49-F238E27FC236}">
                <a16:creationId xmlns:a16="http://schemas.microsoft.com/office/drawing/2014/main" id="{EB9D5D9E-1DB7-4421-BB26-8205761468DC}"/>
              </a:ext>
            </a:extLst>
          </p:cNvPr>
          <p:cNvGraphicFramePr>
            <a:graphicFrameLocks/>
          </p:cNvGraphicFramePr>
          <p:nvPr>
            <p:extLst>
              <p:ext uri="{D42A27DB-BD31-4B8C-83A1-F6EECF244321}">
                <p14:modId xmlns:p14="http://schemas.microsoft.com/office/powerpoint/2010/main" val="4085076398"/>
              </p:ext>
            </p:extLst>
          </p:nvPr>
        </p:nvGraphicFramePr>
        <p:xfrm>
          <a:off x="1871655" y="1817077"/>
          <a:ext cx="8667391" cy="4032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979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F7567DE-5997-4BD7-AE3F-A6CA8C01F8F2}"/>
              </a:ext>
            </a:extLst>
          </p:cNvPr>
          <p:cNvSpPr>
            <a:spLocks noGrp="1"/>
          </p:cNvSpPr>
          <p:nvPr>
            <p:ph type="subTitle" idx="13"/>
          </p:nvPr>
        </p:nvSpPr>
        <p:spPr>
          <a:xfrm>
            <a:off x="7355643" y="1620981"/>
            <a:ext cx="3896591" cy="4444562"/>
          </a:xfrm>
        </p:spPr>
        <p:txBody>
          <a:bodyPr/>
          <a:lstStyle/>
          <a:p>
            <a:r>
              <a:rPr lang="en-US" dirty="0"/>
              <a:t>All-electric homes are less expensive to build</a:t>
            </a:r>
          </a:p>
          <a:p>
            <a:r>
              <a:rPr lang="en-US" dirty="0"/>
              <a:t>Natural gas plumbing, metering and venting is not required</a:t>
            </a:r>
          </a:p>
          <a:p>
            <a:r>
              <a:rPr lang="en-US" dirty="0"/>
              <a:t>Multiple independent analysis including Statewide IOUs and University of California</a:t>
            </a:r>
          </a:p>
          <a:p>
            <a:r>
              <a:rPr lang="en-US" dirty="0"/>
              <a:t>University of California commits to all-electric construction for all new buildings  </a:t>
            </a:r>
          </a:p>
        </p:txBody>
      </p:sp>
      <p:sp>
        <p:nvSpPr>
          <p:cNvPr id="3" name="Title 2">
            <a:extLst>
              <a:ext uri="{FF2B5EF4-FFF2-40B4-BE49-F238E27FC236}">
                <a16:creationId xmlns:a16="http://schemas.microsoft.com/office/drawing/2014/main" id="{08EDCB0F-7BE8-4D0C-B5CA-3431946C1393}"/>
              </a:ext>
            </a:extLst>
          </p:cNvPr>
          <p:cNvSpPr>
            <a:spLocks noGrp="1"/>
          </p:cNvSpPr>
          <p:nvPr>
            <p:ph type="title"/>
          </p:nvPr>
        </p:nvSpPr>
        <p:spPr>
          <a:noFill/>
        </p:spPr>
        <p:txBody>
          <a:bodyPr/>
          <a:lstStyle/>
          <a:p>
            <a:r>
              <a:rPr lang="en-US" sz="2400" dirty="0"/>
              <a:t>Building All-Electric New Construction Costs Less Than With Gas</a:t>
            </a:r>
          </a:p>
        </p:txBody>
      </p:sp>
      <p:graphicFrame>
        <p:nvGraphicFramePr>
          <p:cNvPr id="7" name="Chart 6">
            <a:extLst>
              <a:ext uri="{FF2B5EF4-FFF2-40B4-BE49-F238E27FC236}">
                <a16:creationId xmlns:a16="http://schemas.microsoft.com/office/drawing/2014/main" id="{377E6793-A0FC-4C15-B4E7-2BB07539FD15}"/>
              </a:ext>
            </a:extLst>
          </p:cNvPr>
          <p:cNvGraphicFramePr>
            <a:graphicFrameLocks/>
          </p:cNvGraphicFramePr>
          <p:nvPr>
            <p:extLst>
              <p:ext uri="{D42A27DB-BD31-4B8C-83A1-F6EECF244321}">
                <p14:modId xmlns:p14="http://schemas.microsoft.com/office/powerpoint/2010/main" val="3943179992"/>
              </p:ext>
            </p:extLst>
          </p:nvPr>
        </p:nvGraphicFramePr>
        <p:xfrm>
          <a:off x="1515670" y="1620981"/>
          <a:ext cx="5685229" cy="4444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7743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46296CF82C314EA2BF4C06D0D8BCE0" ma:contentTypeVersion="" ma:contentTypeDescription="Create a new document." ma:contentTypeScope="" ma:versionID="c96c9581d7f5fd166ac0b4edfe460b2e">
  <xsd:schema xmlns:xsd="http://www.w3.org/2001/XMLSchema" xmlns:xs="http://www.w3.org/2001/XMLSchema" xmlns:p="http://schemas.microsoft.com/office/2006/metadata/properties" xmlns:ns1="http://schemas.microsoft.com/sharepoint/v3" xmlns:ns2="07dc9e49-d90e-46cd-8790-3ae28d568790" xmlns:ns3="879a6e62-23c8-4734-be89-b1a1dd95b2e1" targetNamespace="http://schemas.microsoft.com/office/2006/metadata/properties" ma:root="true" ma:fieldsID="fd095ce0d3618ad712a2288f3416eae8" ns1:_="" ns2:_="" ns3:_="">
    <xsd:import namespace="http://schemas.microsoft.com/sharepoint/v3"/>
    <xsd:import namespace="07dc9e49-d90e-46cd-8790-3ae28d568790"/>
    <xsd:import namespace="879a6e62-23c8-4734-be89-b1a1dd95b2e1"/>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dc9e49-d90e-46cd-8790-3ae28d56879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9a6e62-23c8-4734-be89-b1a1dd95b2e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7C4BE6C-911C-4F7D-9D60-B57E9DD52D58}"/>
</file>

<file path=customXml/itemProps2.xml><?xml version="1.0" encoding="utf-8"?>
<ds:datastoreItem xmlns:ds="http://schemas.openxmlformats.org/officeDocument/2006/customXml" ds:itemID="{7E1D205A-8587-4CF0-A0DE-F5664AC858A2}"/>
</file>

<file path=customXml/itemProps3.xml><?xml version="1.0" encoding="utf-8"?>
<ds:datastoreItem xmlns:ds="http://schemas.openxmlformats.org/officeDocument/2006/customXml" ds:itemID="{B86505F7-C220-4404-A2B1-C2BAF5223D35}"/>
</file>

<file path=docProps/app.xml><?xml version="1.0" encoding="utf-8"?>
<Properties xmlns="http://schemas.openxmlformats.org/officeDocument/2006/extended-properties" xmlns:vt="http://schemas.openxmlformats.org/officeDocument/2006/docPropsVTypes">
  <TotalTime>2704</TotalTime>
  <Words>2538</Words>
  <Application>Microsoft Office PowerPoint</Application>
  <PresentationFormat>Widescreen</PresentationFormat>
  <Paragraphs>527</Paragraphs>
  <Slides>29</Slides>
  <Notes>23</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1_Office Theme</vt:lpstr>
      <vt:lpstr>Building &amp; Electric Vehicle Reach Codes</vt:lpstr>
      <vt:lpstr>Agenda</vt:lpstr>
      <vt:lpstr>What is Peninsula Clean Energy?</vt:lpstr>
      <vt:lpstr>What are Reach Codes?</vt:lpstr>
      <vt:lpstr>Summary of Benefits</vt:lpstr>
      <vt:lpstr>Reach Code Basics</vt:lpstr>
      <vt:lpstr>Building Electrification Measures</vt:lpstr>
      <vt:lpstr>Equipment Efficiency</vt:lpstr>
      <vt:lpstr>Building All-Electric New Construction Costs Less Than With Gas</vt:lpstr>
      <vt:lpstr>PowerPoint Presentation</vt:lpstr>
      <vt:lpstr>Electric Vehicle Code Options</vt:lpstr>
      <vt:lpstr>PowerPoint Presentation</vt:lpstr>
      <vt:lpstr>PowerPoint Presentation</vt:lpstr>
      <vt:lpstr>PowerPoint Presentation</vt:lpstr>
      <vt:lpstr>EV Cost of New vs. Retrofit</vt:lpstr>
      <vt:lpstr>Commonly Cited Concerns (1 of 2)</vt:lpstr>
      <vt:lpstr>Commonly Cited Concerns (2 of 2)</vt:lpstr>
      <vt:lpstr>Implementation Coordination</vt:lpstr>
      <vt:lpstr>Resources for Implementation</vt:lpstr>
      <vt:lpstr>Resources for Cities</vt:lpstr>
      <vt:lpstr>What Other Agencies are Doing</vt:lpstr>
      <vt:lpstr>Contact</vt:lpstr>
      <vt:lpstr>Thank you!</vt:lpstr>
      <vt:lpstr>Backup Slides</vt:lpstr>
      <vt:lpstr>San Mateo County Emissions </vt:lpstr>
      <vt:lpstr>PowerPoint Presentation</vt:lpstr>
      <vt:lpstr>Stoves: Consumer Reports Prefers Induction</vt:lpstr>
      <vt:lpstr>Natural Gas Costs Climbing</vt:lpstr>
      <vt:lpstr>Example Cost Breakdown - WH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Erika Boeckling</dc:creator>
  <cp:lastModifiedBy>Rafael Reyes</cp:lastModifiedBy>
  <cp:revision>404</cp:revision>
  <dcterms:created xsi:type="dcterms:W3CDTF">2019-05-03T21:18:09Z</dcterms:created>
  <dcterms:modified xsi:type="dcterms:W3CDTF">2020-01-07T22:26:30Z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y fmtid="{D5CDD505-2E9C-101B-9397-08002B2CF9AE}" pid="3" name="ContentTypeId">
    <vt:lpwstr>0x010100A246296CF82C314EA2BF4C06D0D8BCE0</vt:lpwstr>
  </property>
</Properties>
</file>